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2" r:id="rId1"/>
  </p:sldMasterIdLst>
  <p:notesMasterIdLst>
    <p:notesMasterId r:id="rId33"/>
  </p:notesMasterIdLst>
  <p:handoutMasterIdLst>
    <p:handoutMasterId r:id="rId34"/>
  </p:handoutMasterIdLst>
  <p:sldIdLst>
    <p:sldId id="318" r:id="rId2"/>
    <p:sldId id="440" r:id="rId3"/>
    <p:sldId id="482" r:id="rId4"/>
    <p:sldId id="485" r:id="rId5"/>
    <p:sldId id="519" r:id="rId6"/>
    <p:sldId id="518" r:id="rId7"/>
    <p:sldId id="494" r:id="rId8"/>
    <p:sldId id="495" r:id="rId9"/>
    <p:sldId id="503" r:id="rId10"/>
    <p:sldId id="496" r:id="rId11"/>
    <p:sldId id="497" r:id="rId12"/>
    <p:sldId id="498" r:id="rId13"/>
    <p:sldId id="499" r:id="rId14"/>
    <p:sldId id="500" r:id="rId15"/>
    <p:sldId id="501" r:id="rId16"/>
    <p:sldId id="504" r:id="rId17"/>
    <p:sldId id="502" r:id="rId18"/>
    <p:sldId id="516" r:id="rId19"/>
    <p:sldId id="517" r:id="rId20"/>
    <p:sldId id="514" r:id="rId21"/>
    <p:sldId id="505" r:id="rId22"/>
    <p:sldId id="506" r:id="rId23"/>
    <p:sldId id="507" r:id="rId24"/>
    <p:sldId id="508" r:id="rId25"/>
    <p:sldId id="509" r:id="rId26"/>
    <p:sldId id="510" r:id="rId27"/>
    <p:sldId id="511" r:id="rId28"/>
    <p:sldId id="512" r:id="rId29"/>
    <p:sldId id="520" r:id="rId30"/>
    <p:sldId id="513" r:id="rId31"/>
    <p:sldId id="515" r:id="rId32"/>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6F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94660"/>
  </p:normalViewPr>
  <p:slideViewPr>
    <p:cSldViewPr>
      <p:cViewPr varScale="1">
        <p:scale>
          <a:sx n="97" d="100"/>
          <a:sy n="97" d="100"/>
        </p:scale>
        <p:origin x="276" y="5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049" tIns="46525" rIns="93049" bIns="46525"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049" tIns="46525" rIns="93049" bIns="46525" rtlCol="0"/>
          <a:lstStyle>
            <a:lvl1pPr algn="r">
              <a:defRPr sz="1200"/>
            </a:lvl1pPr>
          </a:lstStyle>
          <a:p>
            <a:fld id="{89400AF7-0F65-4D5D-9E4E-36161E45C92E}" type="datetimeFigureOut">
              <a:rPr lang="en-US" smtClean="0"/>
              <a:t>7/20/2023</a:t>
            </a:fld>
            <a:endParaRPr lang="en-US" dirty="0"/>
          </a:p>
        </p:txBody>
      </p:sp>
      <p:sp>
        <p:nvSpPr>
          <p:cNvPr id="4" name="Footer Placeholder 3"/>
          <p:cNvSpPr>
            <a:spLocks noGrp="1"/>
          </p:cNvSpPr>
          <p:nvPr>
            <p:ph type="ftr" sz="quarter" idx="2"/>
          </p:nvPr>
        </p:nvSpPr>
        <p:spPr>
          <a:xfrm>
            <a:off x="0" y="8893297"/>
            <a:ext cx="3066733" cy="468154"/>
          </a:xfrm>
          <a:prstGeom prst="rect">
            <a:avLst/>
          </a:prstGeom>
        </p:spPr>
        <p:txBody>
          <a:bodyPr vert="horz" lIns="93049" tIns="46525" rIns="93049" bIns="465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7"/>
            <a:ext cx="3066733" cy="468154"/>
          </a:xfrm>
          <a:prstGeom prst="rect">
            <a:avLst/>
          </a:prstGeom>
        </p:spPr>
        <p:txBody>
          <a:bodyPr vert="horz" lIns="93049" tIns="46525" rIns="93049" bIns="46525" rtlCol="0" anchor="b"/>
          <a:lstStyle>
            <a:lvl1pPr algn="r">
              <a:defRPr sz="1200"/>
            </a:lvl1pPr>
          </a:lstStyle>
          <a:p>
            <a:fld id="{F4259DE8-2B05-448E-B9C2-FFC5FE27E430}" type="slidenum">
              <a:rPr lang="en-US" smtClean="0"/>
              <a:t>‹#›</a:t>
            </a:fld>
            <a:endParaRPr lang="en-US" dirty="0"/>
          </a:p>
        </p:txBody>
      </p:sp>
    </p:spTree>
    <p:extLst>
      <p:ext uri="{BB962C8B-B14F-4D97-AF65-F5344CB8AC3E}">
        <p14:creationId xmlns:p14="http://schemas.microsoft.com/office/powerpoint/2010/main" val="74700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049" tIns="46525" rIns="93049" bIns="46525"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049" tIns="46525" rIns="93049" bIns="46525" rtlCol="0"/>
          <a:lstStyle>
            <a:lvl1pPr algn="r">
              <a:defRPr sz="1200"/>
            </a:lvl1pPr>
          </a:lstStyle>
          <a:p>
            <a:fld id="{B74864C9-9288-43DC-8F58-B2E9431CCCE6}" type="datetimeFigureOut">
              <a:rPr lang="en-US" smtClean="0"/>
              <a:t>7/20/2023</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049" tIns="46525" rIns="93049" bIns="46525"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049" tIns="46525" rIns="93049" bIns="465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8154"/>
          </a:xfrm>
          <a:prstGeom prst="rect">
            <a:avLst/>
          </a:prstGeom>
        </p:spPr>
        <p:txBody>
          <a:bodyPr vert="horz" lIns="93049" tIns="46525" rIns="93049" bIns="465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3049" tIns="46525" rIns="93049" bIns="46525" rtlCol="0" anchor="b"/>
          <a:lstStyle>
            <a:lvl1pPr algn="r">
              <a:defRPr sz="1200"/>
            </a:lvl1pPr>
          </a:lstStyle>
          <a:p>
            <a:fld id="{3B4534AB-7558-4865-B541-7742D5971394}" type="slidenum">
              <a:rPr lang="en-US" smtClean="0"/>
              <a:t>‹#›</a:t>
            </a:fld>
            <a:endParaRPr lang="en-US" dirty="0"/>
          </a:p>
        </p:txBody>
      </p:sp>
    </p:spTree>
    <p:extLst>
      <p:ext uri="{BB962C8B-B14F-4D97-AF65-F5344CB8AC3E}">
        <p14:creationId xmlns:p14="http://schemas.microsoft.com/office/powerpoint/2010/main" val="2940199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8CFEBD-1E64-4081-96D2-26536B7C5634}" type="datetime1">
              <a:rPr lang="en-US" smtClean="0"/>
              <a:t>7/20/2023</a:t>
            </a:fld>
            <a:endParaRPr lang="en-US" dirty="0"/>
          </a:p>
        </p:txBody>
      </p:sp>
      <p:sp>
        <p:nvSpPr>
          <p:cNvPr id="5" name="Footer Placeholder 4"/>
          <p:cNvSpPr>
            <a:spLocks noGrp="1"/>
          </p:cNvSpPr>
          <p:nvPr>
            <p:ph type="ftr" sz="quarter" idx="11"/>
          </p:nvPr>
        </p:nvSpPr>
        <p:spPr/>
        <p:txBody>
          <a:bodyPr/>
          <a:lstStyle/>
          <a:p>
            <a:r>
              <a:rPr lang="en-US"/>
              <a:t>(515) 229-5674 kkothari@sgcsecure.com</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extLst>
      <p:ext uri="{BB962C8B-B14F-4D97-AF65-F5344CB8AC3E}">
        <p14:creationId xmlns:p14="http://schemas.microsoft.com/office/powerpoint/2010/main" val="3434807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33FBB7-C621-4FF3-B1F4-0A8D374CDC8A}" type="datetime1">
              <a:rPr lang="en-US" smtClean="0"/>
              <a:t>7/20/2023</a:t>
            </a:fld>
            <a:endParaRPr lang="en-US" dirty="0"/>
          </a:p>
        </p:txBody>
      </p:sp>
      <p:sp>
        <p:nvSpPr>
          <p:cNvPr id="6" name="Footer Placeholder 5"/>
          <p:cNvSpPr>
            <a:spLocks noGrp="1"/>
          </p:cNvSpPr>
          <p:nvPr>
            <p:ph type="ftr" sz="quarter" idx="11"/>
          </p:nvPr>
        </p:nvSpPr>
        <p:spPr/>
        <p:txBody>
          <a:bodyPr/>
          <a:lstStyle/>
          <a:p>
            <a:r>
              <a:rPr lang="en-US"/>
              <a:t>(515) 229-5674 kkothari@sgcsecure.com</a:t>
            </a:r>
            <a:endParaRPr lang="en-US" dirty="0"/>
          </a:p>
        </p:txBody>
      </p:sp>
      <p:sp>
        <p:nvSpPr>
          <p:cNvPr id="7" name="Slide Number Placeholder 6"/>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3306839521"/>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33FBB7-C621-4FF3-B1F4-0A8D374CDC8A}" type="datetime1">
              <a:rPr lang="en-US" smtClean="0"/>
              <a:t>7/20/2023</a:t>
            </a:fld>
            <a:endParaRPr lang="en-US" dirty="0"/>
          </a:p>
        </p:txBody>
      </p:sp>
      <p:sp>
        <p:nvSpPr>
          <p:cNvPr id="6" name="Footer Placeholder 5"/>
          <p:cNvSpPr>
            <a:spLocks noGrp="1"/>
          </p:cNvSpPr>
          <p:nvPr>
            <p:ph type="ftr" sz="quarter" idx="11"/>
          </p:nvPr>
        </p:nvSpPr>
        <p:spPr/>
        <p:txBody>
          <a:bodyPr/>
          <a:lstStyle/>
          <a:p>
            <a:r>
              <a:rPr lang="en-US"/>
              <a:t>(515) 229-5674 kkothari@sgcsecure.com</a:t>
            </a:r>
            <a:endParaRPr lang="en-US" dirty="0"/>
          </a:p>
        </p:txBody>
      </p:sp>
      <p:sp>
        <p:nvSpPr>
          <p:cNvPr id="7" name="Slide Number Placeholder 6"/>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190793521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33FBB7-C621-4FF3-B1F4-0A8D374CDC8A}" type="datetime1">
              <a:rPr lang="en-US" smtClean="0"/>
              <a:t>7/20/2023</a:t>
            </a:fld>
            <a:endParaRPr lang="en-US" dirty="0"/>
          </a:p>
        </p:txBody>
      </p:sp>
      <p:sp>
        <p:nvSpPr>
          <p:cNvPr id="6" name="Footer Placeholder 5"/>
          <p:cNvSpPr>
            <a:spLocks noGrp="1"/>
          </p:cNvSpPr>
          <p:nvPr>
            <p:ph type="ftr" sz="quarter" idx="11"/>
          </p:nvPr>
        </p:nvSpPr>
        <p:spPr/>
        <p:txBody>
          <a:bodyPr/>
          <a:lstStyle/>
          <a:p>
            <a:r>
              <a:rPr lang="en-US"/>
              <a:t>(515) 229-5674 kkothari@sgcsecure.com</a:t>
            </a:r>
            <a:endParaRPr lang="en-US" dirty="0"/>
          </a:p>
        </p:txBody>
      </p:sp>
      <p:sp>
        <p:nvSpPr>
          <p:cNvPr id="7" name="Slide Number Placeholder 6"/>
          <p:cNvSpPr>
            <a:spLocks noGrp="1"/>
          </p:cNvSpPr>
          <p:nvPr>
            <p:ph type="sldNum" sz="quarter" idx="12"/>
          </p:nvPr>
        </p:nvSpPr>
        <p:spPr/>
        <p:txBody>
          <a:bodyPr/>
          <a:lstStyle/>
          <a:p>
            <a:fld id="{3B2671C9-F82C-4343-990C-2157B8E05096}" type="slidenum">
              <a:rPr lang="en-US" smtClean="0"/>
              <a:t>‹#›</a:t>
            </a:fld>
            <a:endParaRPr lang="en-US" dirty="0"/>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22050084"/>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33FBB7-C621-4FF3-B1F4-0A8D374CDC8A}" type="datetime1">
              <a:rPr lang="en-US" smtClean="0"/>
              <a:t>7/20/2023</a:t>
            </a:fld>
            <a:endParaRPr lang="en-US" dirty="0"/>
          </a:p>
        </p:txBody>
      </p:sp>
      <p:sp>
        <p:nvSpPr>
          <p:cNvPr id="6" name="Footer Placeholder 5"/>
          <p:cNvSpPr>
            <a:spLocks noGrp="1"/>
          </p:cNvSpPr>
          <p:nvPr>
            <p:ph type="ftr" sz="quarter" idx="11"/>
          </p:nvPr>
        </p:nvSpPr>
        <p:spPr/>
        <p:txBody>
          <a:bodyPr/>
          <a:lstStyle/>
          <a:p>
            <a:r>
              <a:rPr lang="en-US"/>
              <a:t>(515) 229-5674 kkothari@sgcsecure.com</a:t>
            </a:r>
            <a:endParaRPr lang="en-US" dirty="0"/>
          </a:p>
        </p:txBody>
      </p:sp>
      <p:sp>
        <p:nvSpPr>
          <p:cNvPr id="7" name="Slide Number Placeholder 6"/>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2524911227"/>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433FBB7-C621-4FF3-B1F4-0A8D374CDC8A}" type="datetime1">
              <a:rPr lang="en-US" smtClean="0"/>
              <a:t>7/20/2023</a:t>
            </a:fld>
            <a:endParaRPr lang="en-US" dirty="0"/>
          </a:p>
        </p:txBody>
      </p:sp>
      <p:sp>
        <p:nvSpPr>
          <p:cNvPr id="4" name="Footer Placeholder 3"/>
          <p:cNvSpPr>
            <a:spLocks noGrp="1"/>
          </p:cNvSpPr>
          <p:nvPr>
            <p:ph type="ftr" sz="quarter" idx="11"/>
          </p:nvPr>
        </p:nvSpPr>
        <p:spPr/>
        <p:txBody>
          <a:bodyPr/>
          <a:lstStyle/>
          <a:p>
            <a:r>
              <a:rPr lang="en-US"/>
              <a:t>(515) 229-5674 kkothari@sgcsecure.com</a:t>
            </a:r>
            <a:endParaRPr lang="en-US" dirty="0"/>
          </a:p>
        </p:txBody>
      </p:sp>
      <p:sp>
        <p:nvSpPr>
          <p:cNvPr id="5" name="Slide Number Placeholder 4"/>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128039723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433FBB7-C621-4FF3-B1F4-0A8D374CDC8A}" type="datetime1">
              <a:rPr lang="en-US" smtClean="0"/>
              <a:t>7/20/2023</a:t>
            </a:fld>
            <a:endParaRPr lang="en-US" dirty="0"/>
          </a:p>
        </p:txBody>
      </p:sp>
      <p:sp>
        <p:nvSpPr>
          <p:cNvPr id="4" name="Footer Placeholder 3"/>
          <p:cNvSpPr>
            <a:spLocks noGrp="1"/>
          </p:cNvSpPr>
          <p:nvPr>
            <p:ph type="ftr" sz="quarter" idx="11"/>
          </p:nvPr>
        </p:nvSpPr>
        <p:spPr/>
        <p:txBody>
          <a:bodyPr/>
          <a:lstStyle/>
          <a:p>
            <a:r>
              <a:rPr lang="en-US"/>
              <a:t>(515) 229-5674 kkothari@sgcsecure.com</a:t>
            </a:r>
            <a:endParaRPr lang="en-US" dirty="0"/>
          </a:p>
        </p:txBody>
      </p:sp>
      <p:sp>
        <p:nvSpPr>
          <p:cNvPr id="5" name="Slide Number Placeholder 4"/>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2703254470"/>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64360C-F932-47A7-9059-DA5256DFCFC9}" type="datetime1">
              <a:rPr lang="en-US" smtClean="0"/>
              <a:t>7/20/2023</a:t>
            </a:fld>
            <a:endParaRPr lang="en-US" dirty="0"/>
          </a:p>
        </p:txBody>
      </p:sp>
      <p:sp>
        <p:nvSpPr>
          <p:cNvPr id="5" name="Footer Placeholder 4"/>
          <p:cNvSpPr>
            <a:spLocks noGrp="1"/>
          </p:cNvSpPr>
          <p:nvPr>
            <p:ph type="ftr" sz="quarter" idx="11"/>
          </p:nvPr>
        </p:nvSpPr>
        <p:spPr/>
        <p:txBody>
          <a:bodyPr/>
          <a:lstStyle/>
          <a:p>
            <a:r>
              <a:rPr lang="en-US"/>
              <a:t>(515) 229-5674 kkothari@sgcsecure.com</a:t>
            </a:r>
            <a:endParaRPr lang="en-US" dirty="0"/>
          </a:p>
        </p:txBody>
      </p:sp>
      <p:sp>
        <p:nvSpPr>
          <p:cNvPr id="6" name="Slide Number Placeholder 5"/>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1577291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E627A3-C504-48D2-896C-22CB97676812}" type="datetime1">
              <a:rPr lang="en-US" smtClean="0"/>
              <a:t>7/20/2023</a:t>
            </a:fld>
            <a:endParaRPr lang="en-US" dirty="0"/>
          </a:p>
        </p:txBody>
      </p:sp>
      <p:sp>
        <p:nvSpPr>
          <p:cNvPr id="5" name="Footer Placeholder 4"/>
          <p:cNvSpPr>
            <a:spLocks noGrp="1"/>
          </p:cNvSpPr>
          <p:nvPr>
            <p:ph type="ftr" sz="quarter" idx="11"/>
          </p:nvPr>
        </p:nvSpPr>
        <p:spPr/>
        <p:txBody>
          <a:bodyPr/>
          <a:lstStyle/>
          <a:p>
            <a:r>
              <a:rPr lang="en-US"/>
              <a:t>(515) 229-5674 kkothari@sgcsecure.com</a:t>
            </a:r>
            <a:endParaRPr lang="en-US" dirty="0"/>
          </a:p>
        </p:txBody>
      </p:sp>
      <p:sp>
        <p:nvSpPr>
          <p:cNvPr id="6" name="Slide Number Placeholder 5"/>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2102437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ED2AA0-DE88-4391-9701-706252CA1E7E}" type="datetime1">
              <a:rPr lang="en-US" smtClean="0"/>
              <a:t>7/20/2023</a:t>
            </a:fld>
            <a:endParaRPr lang="en-US" dirty="0"/>
          </a:p>
        </p:txBody>
      </p:sp>
      <p:sp>
        <p:nvSpPr>
          <p:cNvPr id="5" name="Footer Placeholder 4"/>
          <p:cNvSpPr>
            <a:spLocks noGrp="1"/>
          </p:cNvSpPr>
          <p:nvPr>
            <p:ph type="ftr" sz="quarter" idx="11"/>
          </p:nvPr>
        </p:nvSpPr>
        <p:spPr/>
        <p:txBody>
          <a:bodyPr/>
          <a:lstStyle/>
          <a:p>
            <a:r>
              <a:rPr lang="en-US"/>
              <a:t>(515) 229-5674 kkothari@sgcsecure.com</a:t>
            </a:r>
            <a:endParaRPr lang="en-US" dirty="0"/>
          </a:p>
        </p:txBody>
      </p:sp>
      <p:sp>
        <p:nvSpPr>
          <p:cNvPr id="6" name="Slide Number Placeholder 5"/>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98884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12844F-1A8A-4322-AA59-8B8EF4A0CF81}" type="datetime1">
              <a:rPr lang="en-US" smtClean="0"/>
              <a:t>7/20/2023</a:t>
            </a:fld>
            <a:endParaRPr lang="en-US" dirty="0"/>
          </a:p>
        </p:txBody>
      </p:sp>
      <p:sp>
        <p:nvSpPr>
          <p:cNvPr id="5" name="Footer Placeholder 4"/>
          <p:cNvSpPr>
            <a:spLocks noGrp="1"/>
          </p:cNvSpPr>
          <p:nvPr>
            <p:ph type="ftr" sz="quarter" idx="11"/>
          </p:nvPr>
        </p:nvSpPr>
        <p:spPr/>
        <p:txBody>
          <a:bodyPr/>
          <a:lstStyle/>
          <a:p>
            <a:r>
              <a:rPr lang="en-US"/>
              <a:t>(515) 229-5674 kkothari@sgcsecure.com</a:t>
            </a:r>
            <a:endParaRPr lang="en-US" dirty="0"/>
          </a:p>
        </p:txBody>
      </p:sp>
      <p:sp>
        <p:nvSpPr>
          <p:cNvPr id="6" name="Slide Number Placeholder 5"/>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237351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6BE8AB-0CB7-4D30-9FFB-E7C589D4C9C6}" type="datetime1">
              <a:rPr lang="en-US" smtClean="0"/>
              <a:t>7/20/2023</a:t>
            </a:fld>
            <a:endParaRPr lang="en-US" dirty="0"/>
          </a:p>
        </p:txBody>
      </p:sp>
      <p:sp>
        <p:nvSpPr>
          <p:cNvPr id="6" name="Footer Placeholder 5"/>
          <p:cNvSpPr>
            <a:spLocks noGrp="1"/>
          </p:cNvSpPr>
          <p:nvPr>
            <p:ph type="ftr" sz="quarter" idx="11"/>
          </p:nvPr>
        </p:nvSpPr>
        <p:spPr/>
        <p:txBody>
          <a:bodyPr/>
          <a:lstStyle/>
          <a:p>
            <a:r>
              <a:rPr lang="en-US"/>
              <a:t>(515) 229-5674 kkothari@sgcsecure.com</a:t>
            </a:r>
            <a:endParaRPr lang="en-US" dirty="0"/>
          </a:p>
        </p:txBody>
      </p:sp>
      <p:sp>
        <p:nvSpPr>
          <p:cNvPr id="7" name="Slide Number Placeholder 6"/>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384735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461805-8A87-4A17-BA09-038EAD74BE9A}" type="datetime1">
              <a:rPr lang="en-US" smtClean="0"/>
              <a:t>7/20/2023</a:t>
            </a:fld>
            <a:endParaRPr lang="en-US" dirty="0"/>
          </a:p>
        </p:txBody>
      </p:sp>
      <p:sp>
        <p:nvSpPr>
          <p:cNvPr id="8" name="Footer Placeholder 7"/>
          <p:cNvSpPr>
            <a:spLocks noGrp="1"/>
          </p:cNvSpPr>
          <p:nvPr>
            <p:ph type="ftr" sz="quarter" idx="11"/>
          </p:nvPr>
        </p:nvSpPr>
        <p:spPr/>
        <p:txBody>
          <a:bodyPr/>
          <a:lstStyle/>
          <a:p>
            <a:r>
              <a:rPr lang="en-US"/>
              <a:t>(515) 229-5674 kkothari@sgcsecure.com</a:t>
            </a:r>
            <a:endParaRPr lang="en-US" dirty="0"/>
          </a:p>
        </p:txBody>
      </p:sp>
      <p:sp>
        <p:nvSpPr>
          <p:cNvPr id="9" name="Slide Number Placeholder 8"/>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4291620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E6827F-0668-43DC-BC53-4868A76737BC}" type="datetime1">
              <a:rPr lang="en-US" smtClean="0"/>
              <a:t>7/20/2023</a:t>
            </a:fld>
            <a:endParaRPr lang="en-US" dirty="0"/>
          </a:p>
        </p:txBody>
      </p:sp>
      <p:sp>
        <p:nvSpPr>
          <p:cNvPr id="4" name="Footer Placeholder 3"/>
          <p:cNvSpPr>
            <a:spLocks noGrp="1"/>
          </p:cNvSpPr>
          <p:nvPr>
            <p:ph type="ftr" sz="quarter" idx="11"/>
          </p:nvPr>
        </p:nvSpPr>
        <p:spPr/>
        <p:txBody>
          <a:bodyPr/>
          <a:lstStyle/>
          <a:p>
            <a:r>
              <a:rPr lang="en-US"/>
              <a:t>(515) 229-5674 kkothari@sgcsecure.com</a:t>
            </a:r>
            <a:endParaRPr lang="en-US" dirty="0"/>
          </a:p>
        </p:txBody>
      </p:sp>
      <p:sp>
        <p:nvSpPr>
          <p:cNvPr id="5" name="Slide Number Placeholder 4"/>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235854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630F9-4D75-47CC-8452-AA3265CB32A5}" type="datetime1">
              <a:rPr lang="en-US" smtClean="0"/>
              <a:t>7/20/2023</a:t>
            </a:fld>
            <a:endParaRPr lang="en-US" dirty="0"/>
          </a:p>
        </p:txBody>
      </p:sp>
      <p:sp>
        <p:nvSpPr>
          <p:cNvPr id="3" name="Footer Placeholder 2"/>
          <p:cNvSpPr>
            <a:spLocks noGrp="1"/>
          </p:cNvSpPr>
          <p:nvPr>
            <p:ph type="ftr" sz="quarter" idx="11"/>
          </p:nvPr>
        </p:nvSpPr>
        <p:spPr/>
        <p:txBody>
          <a:bodyPr/>
          <a:lstStyle/>
          <a:p>
            <a:r>
              <a:rPr lang="en-US"/>
              <a:t>(515) 229-5674 kkothari@sgcsecure.com</a:t>
            </a:r>
            <a:endParaRPr lang="en-US" dirty="0"/>
          </a:p>
        </p:txBody>
      </p:sp>
      <p:sp>
        <p:nvSpPr>
          <p:cNvPr id="4" name="Slide Number Placeholder 3"/>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3788286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33FBB7-C621-4FF3-B1F4-0A8D374CDC8A}" type="datetime1">
              <a:rPr lang="en-US" smtClean="0"/>
              <a:t>7/20/2023</a:t>
            </a:fld>
            <a:endParaRPr lang="en-US" dirty="0"/>
          </a:p>
        </p:txBody>
      </p:sp>
      <p:sp>
        <p:nvSpPr>
          <p:cNvPr id="6" name="Footer Placeholder 5"/>
          <p:cNvSpPr>
            <a:spLocks noGrp="1"/>
          </p:cNvSpPr>
          <p:nvPr>
            <p:ph type="ftr" sz="quarter" idx="11"/>
          </p:nvPr>
        </p:nvSpPr>
        <p:spPr/>
        <p:txBody>
          <a:bodyPr/>
          <a:lstStyle/>
          <a:p>
            <a:r>
              <a:rPr lang="en-US"/>
              <a:t>(515) 229-5674 kkothari@sgcsecure.com</a:t>
            </a:r>
            <a:endParaRPr lang="en-US" dirty="0"/>
          </a:p>
        </p:txBody>
      </p:sp>
      <p:sp>
        <p:nvSpPr>
          <p:cNvPr id="7" name="Slide Number Placeholder 6"/>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972229653"/>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EAB7B4-12E7-47A0-9FBF-88268DEBACAE}" type="datetime1">
              <a:rPr lang="en-US" smtClean="0"/>
              <a:t>7/20/2023</a:t>
            </a:fld>
            <a:endParaRPr lang="en-US" dirty="0"/>
          </a:p>
        </p:txBody>
      </p:sp>
      <p:sp>
        <p:nvSpPr>
          <p:cNvPr id="6" name="Footer Placeholder 5"/>
          <p:cNvSpPr>
            <a:spLocks noGrp="1"/>
          </p:cNvSpPr>
          <p:nvPr>
            <p:ph type="ftr" sz="quarter" idx="11"/>
          </p:nvPr>
        </p:nvSpPr>
        <p:spPr/>
        <p:txBody>
          <a:bodyPr/>
          <a:lstStyle/>
          <a:p>
            <a:r>
              <a:rPr lang="en-US"/>
              <a:t>(515) 229-5674 kkothari@sgcsecure.com</a:t>
            </a:r>
            <a:endParaRPr lang="en-US" dirty="0"/>
          </a:p>
        </p:txBody>
      </p:sp>
      <p:sp>
        <p:nvSpPr>
          <p:cNvPr id="7" name="Slide Number Placeholder 6"/>
          <p:cNvSpPr>
            <a:spLocks noGrp="1"/>
          </p:cNvSpPr>
          <p:nvPr>
            <p:ph type="sldNum" sz="quarter" idx="12"/>
          </p:nvPr>
        </p:nvSpPr>
        <p:spPr/>
        <p:txBody>
          <a:bodyPr/>
          <a:lstStyle/>
          <a:p>
            <a:fld id="{3B2671C9-F82C-4343-990C-2157B8E05096}" type="slidenum">
              <a:rPr lang="en-US" smtClean="0"/>
              <a:t>‹#›</a:t>
            </a:fld>
            <a:endParaRPr lang="en-US" dirty="0"/>
          </a:p>
        </p:txBody>
      </p:sp>
    </p:spTree>
    <p:extLst>
      <p:ext uri="{BB962C8B-B14F-4D97-AF65-F5344CB8AC3E}">
        <p14:creationId xmlns:p14="http://schemas.microsoft.com/office/powerpoint/2010/main" val="1848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433FBB7-C621-4FF3-B1F4-0A8D374CDC8A}" type="datetime1">
              <a:rPr lang="en-US" smtClean="0"/>
              <a:t>7/20/2023</a:t>
            </a:fld>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(515) 229-5674 kkothari@sgcsecure.com</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B2671C9-F82C-4343-990C-2157B8E05096}" type="slidenum">
              <a:rPr lang="en-US" smtClean="0"/>
              <a:t>‹#›</a:t>
            </a:fld>
            <a:endParaRPr lang="en-US" dirty="0"/>
          </a:p>
        </p:txBody>
      </p:sp>
    </p:spTree>
    <p:extLst>
      <p:ext uri="{BB962C8B-B14F-4D97-AF65-F5344CB8AC3E}">
        <p14:creationId xmlns:p14="http://schemas.microsoft.com/office/powerpoint/2010/main" val="306657188"/>
      </p:ext>
    </p:extLst>
  </p:cSld>
  <p:clrMap bg1="dk1" tx1="lt1" bg2="dk2" tx2="lt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 id="2147484244" r:id="rId12"/>
    <p:sldLayoutId id="2147484245" r:id="rId13"/>
    <p:sldLayoutId id="2147484246" r:id="rId14"/>
    <p:sldLayoutId id="2147484247" r:id="rId15"/>
    <p:sldLayoutId id="2147484248" r:id="rId16"/>
    <p:sldLayoutId id="2147484249"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www.secureguardconsulting.com/" TargetMode="External"/><Relationship Id="rId4" Type="http://schemas.openxmlformats.org/officeDocument/2006/relationships/hyperlink" Target="mailto:kkothari@sgcsecure.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250AD41-A0EA-4974-AF3F-9CB956969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9F20D7-4DA5-403A-A81A-2808DFB078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7" cy="42126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73224" y="1294095"/>
            <a:ext cx="8397548" cy="1805471"/>
          </a:xfrm>
          <a:prstGeom prst="rect">
            <a:avLst/>
          </a:prstGeom>
          <a:noFill/>
        </p:spPr>
      </p:pic>
      <p:sp>
        <p:nvSpPr>
          <p:cNvPr id="3" name="Footer Placeholder 2">
            <a:extLst>
              <a:ext uri="{FF2B5EF4-FFF2-40B4-BE49-F238E27FC236}">
                <a16:creationId xmlns:a16="http://schemas.microsoft.com/office/drawing/2014/main" id="{D4D66BB2-0273-4FD3-BF33-1E04CC8A8F09}"/>
              </a:ext>
            </a:extLst>
          </p:cNvPr>
          <p:cNvSpPr>
            <a:spLocks noGrp="1"/>
          </p:cNvSpPr>
          <p:nvPr>
            <p:ph type="ftr" sz="quarter" idx="11"/>
          </p:nvPr>
        </p:nvSpPr>
        <p:spPr>
          <a:xfrm>
            <a:off x="457200" y="4876800"/>
            <a:ext cx="8077200" cy="365125"/>
          </a:xfrm>
        </p:spPr>
        <p:txBody>
          <a:bodyPr>
            <a:noAutofit/>
          </a:bodyPr>
          <a:lstStyle/>
          <a:p>
            <a:pPr>
              <a:lnSpc>
                <a:spcPct val="90000"/>
              </a:lnSpc>
              <a:spcAft>
                <a:spcPts val="600"/>
              </a:spcAft>
            </a:pPr>
            <a:r>
              <a:rPr lang="en-US" sz="1200" dirty="0"/>
              <a:t>Secure Guard Consulting | (515) 229-5674 | </a:t>
            </a:r>
            <a:r>
              <a:rPr lang="en-US" sz="1200" dirty="0">
                <a:hlinkClick r:id="rId4"/>
              </a:rPr>
              <a:t>kkothari@sgcsecure.com</a:t>
            </a:r>
            <a:r>
              <a:rPr lang="en-US" sz="1200" dirty="0"/>
              <a:t> | </a:t>
            </a:r>
            <a:r>
              <a:rPr lang="en-US" sz="1200" dirty="0">
                <a:hlinkClick r:id="rId5"/>
              </a:rPr>
              <a:t>www.secureguardconsulting.com</a:t>
            </a:r>
            <a:endParaRPr lang="en-US" sz="1200" dirty="0"/>
          </a:p>
          <a:p>
            <a:pPr>
              <a:lnSpc>
                <a:spcPct val="90000"/>
              </a:lnSpc>
              <a:spcAft>
                <a:spcPts val="600"/>
              </a:spcAft>
            </a:pPr>
            <a:endParaRPr lang="en-US" sz="1200" dirty="0"/>
          </a:p>
        </p:txBody>
      </p:sp>
    </p:spTree>
    <p:extLst>
      <p:ext uri="{BB962C8B-B14F-4D97-AF65-F5344CB8AC3E}">
        <p14:creationId xmlns:p14="http://schemas.microsoft.com/office/powerpoint/2010/main" val="1735184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BEAB-0469-64DF-63AA-B81EB711C6F6}"/>
              </a:ext>
            </a:extLst>
          </p:cNvPr>
          <p:cNvSpPr>
            <a:spLocks noGrp="1"/>
          </p:cNvSpPr>
          <p:nvPr>
            <p:ph type="title"/>
          </p:nvPr>
        </p:nvSpPr>
        <p:spPr/>
        <p:txBody>
          <a:bodyPr/>
          <a:lstStyle/>
          <a:p>
            <a:r>
              <a:rPr lang="en-US" dirty="0"/>
              <a:t>AD Audit Core</a:t>
            </a:r>
          </a:p>
        </p:txBody>
      </p:sp>
      <p:sp>
        <p:nvSpPr>
          <p:cNvPr id="3" name="Content Placeholder 2">
            <a:extLst>
              <a:ext uri="{FF2B5EF4-FFF2-40B4-BE49-F238E27FC236}">
                <a16:creationId xmlns:a16="http://schemas.microsoft.com/office/drawing/2014/main" id="{303B6CE2-5647-1219-B9BE-347D27AB3AC8}"/>
              </a:ext>
            </a:extLst>
          </p:cNvPr>
          <p:cNvSpPr>
            <a:spLocks noGrp="1"/>
          </p:cNvSpPr>
          <p:nvPr>
            <p:ph idx="1"/>
          </p:nvPr>
        </p:nvSpPr>
        <p:spPr/>
        <p:txBody>
          <a:bodyPr/>
          <a:lstStyle/>
          <a:p>
            <a:r>
              <a:rPr lang="en-US" dirty="0"/>
              <a:t>Pull open code from “ADAuditCore_v10.txt”</a:t>
            </a:r>
          </a:p>
          <a:p>
            <a:pPr lvl="1"/>
            <a:r>
              <a:rPr lang="en-US" dirty="0"/>
              <a:t>Select All</a:t>
            </a:r>
          </a:p>
          <a:p>
            <a:pPr lvl="1"/>
            <a:r>
              <a:rPr lang="en-US" dirty="0"/>
              <a:t>Copy</a:t>
            </a:r>
          </a:p>
          <a:p>
            <a:r>
              <a:rPr lang="en-US" dirty="0"/>
              <a:t>Go to PowerShell and click in the window.</a:t>
            </a:r>
          </a:p>
          <a:p>
            <a:r>
              <a:rPr lang="en-US" dirty="0"/>
              <a:t>Right click and Paste (or ctrl-V)</a:t>
            </a:r>
          </a:p>
          <a:p>
            <a:r>
              <a:rPr lang="en-US" dirty="0"/>
              <a:t>Then hit Enter</a:t>
            </a:r>
          </a:p>
        </p:txBody>
      </p:sp>
      <p:sp>
        <p:nvSpPr>
          <p:cNvPr id="4" name="Footer Placeholder 3">
            <a:extLst>
              <a:ext uri="{FF2B5EF4-FFF2-40B4-BE49-F238E27FC236}">
                <a16:creationId xmlns:a16="http://schemas.microsoft.com/office/drawing/2014/main" id="{72BC2DA7-596E-64D4-A5A3-AD9D53E821B0}"/>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47443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31C45-8FFC-DE9B-814B-DCA59362FB19}"/>
              </a:ext>
            </a:extLst>
          </p:cNvPr>
          <p:cNvSpPr>
            <a:spLocks noGrp="1"/>
          </p:cNvSpPr>
          <p:nvPr>
            <p:ph type="title"/>
          </p:nvPr>
        </p:nvSpPr>
        <p:spPr/>
        <p:txBody>
          <a:bodyPr/>
          <a:lstStyle/>
          <a:p>
            <a:r>
              <a:rPr lang="en-US" dirty="0"/>
              <a:t>AD Audit Core</a:t>
            </a:r>
          </a:p>
        </p:txBody>
      </p:sp>
      <p:sp>
        <p:nvSpPr>
          <p:cNvPr id="4" name="Footer Placeholder 3">
            <a:extLst>
              <a:ext uri="{FF2B5EF4-FFF2-40B4-BE49-F238E27FC236}">
                <a16:creationId xmlns:a16="http://schemas.microsoft.com/office/drawing/2014/main" id="{1495C70F-C3D8-11FB-11D4-EB7298C5335C}"/>
              </a:ext>
            </a:extLst>
          </p:cNvPr>
          <p:cNvSpPr>
            <a:spLocks noGrp="1"/>
          </p:cNvSpPr>
          <p:nvPr>
            <p:ph type="ftr" sz="quarter" idx="11"/>
          </p:nvPr>
        </p:nvSpPr>
        <p:spPr/>
        <p:txBody>
          <a:bodyPr/>
          <a:lstStyle/>
          <a:p>
            <a:r>
              <a:rPr lang="en-US"/>
              <a:t>(515) 229-5674 kkothari@sgcsecure.com</a:t>
            </a:r>
            <a:endParaRPr lang="en-US" dirty="0"/>
          </a:p>
        </p:txBody>
      </p:sp>
      <p:sp>
        <p:nvSpPr>
          <p:cNvPr id="8" name="Content Placeholder 7">
            <a:extLst>
              <a:ext uri="{FF2B5EF4-FFF2-40B4-BE49-F238E27FC236}">
                <a16:creationId xmlns:a16="http://schemas.microsoft.com/office/drawing/2014/main" id="{7C068098-1AE7-5421-FB34-C24B15E501D0}"/>
              </a:ext>
            </a:extLst>
          </p:cNvPr>
          <p:cNvSpPr>
            <a:spLocks noGrp="1"/>
          </p:cNvSpPr>
          <p:nvPr>
            <p:ph idx="1"/>
          </p:nvPr>
        </p:nvSpPr>
        <p:spPr/>
        <p:txBody>
          <a:bodyPr/>
          <a:lstStyle/>
          <a:p>
            <a:r>
              <a:rPr lang="en-US" dirty="0"/>
              <a:t>Disclaimer comes up.  Click Enter to continue.</a:t>
            </a:r>
          </a:p>
          <a:p>
            <a:endParaRPr lang="en-US" dirty="0"/>
          </a:p>
        </p:txBody>
      </p:sp>
      <p:pic>
        <p:nvPicPr>
          <p:cNvPr id="10" name="Picture 9">
            <a:extLst>
              <a:ext uri="{FF2B5EF4-FFF2-40B4-BE49-F238E27FC236}">
                <a16:creationId xmlns:a16="http://schemas.microsoft.com/office/drawing/2014/main" id="{9A9BA84B-A504-B948-3E1E-73F7C781003B}"/>
              </a:ext>
            </a:extLst>
          </p:cNvPr>
          <p:cNvPicPr>
            <a:picLocks noChangeAspect="1"/>
          </p:cNvPicPr>
          <p:nvPr/>
        </p:nvPicPr>
        <p:blipFill>
          <a:blip r:embed="rId2"/>
          <a:stretch>
            <a:fillRect/>
          </a:stretch>
        </p:blipFill>
        <p:spPr>
          <a:xfrm>
            <a:off x="190500" y="2777561"/>
            <a:ext cx="8763000" cy="2047875"/>
          </a:xfrm>
          <a:prstGeom prst="rect">
            <a:avLst/>
          </a:prstGeom>
        </p:spPr>
      </p:pic>
    </p:spTree>
    <p:extLst>
      <p:ext uri="{BB962C8B-B14F-4D97-AF65-F5344CB8AC3E}">
        <p14:creationId xmlns:p14="http://schemas.microsoft.com/office/powerpoint/2010/main" val="387120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0DB8D-2252-74A5-468F-C3D20E61A4D7}"/>
              </a:ext>
            </a:extLst>
          </p:cNvPr>
          <p:cNvSpPr>
            <a:spLocks noGrp="1"/>
          </p:cNvSpPr>
          <p:nvPr>
            <p:ph type="title"/>
          </p:nvPr>
        </p:nvSpPr>
        <p:spPr/>
        <p:txBody>
          <a:bodyPr/>
          <a:lstStyle/>
          <a:p>
            <a:r>
              <a:rPr lang="en-US" dirty="0"/>
              <a:t>AD Audit Core</a:t>
            </a:r>
          </a:p>
        </p:txBody>
      </p:sp>
      <p:sp>
        <p:nvSpPr>
          <p:cNvPr id="3" name="Content Placeholder 2">
            <a:extLst>
              <a:ext uri="{FF2B5EF4-FFF2-40B4-BE49-F238E27FC236}">
                <a16:creationId xmlns:a16="http://schemas.microsoft.com/office/drawing/2014/main" id="{23AF6527-EC41-8CC5-7629-BFFFE4F6444E}"/>
              </a:ext>
            </a:extLst>
          </p:cNvPr>
          <p:cNvSpPr>
            <a:spLocks noGrp="1"/>
          </p:cNvSpPr>
          <p:nvPr>
            <p:ph idx="1"/>
          </p:nvPr>
        </p:nvSpPr>
        <p:spPr/>
        <p:txBody>
          <a:bodyPr/>
          <a:lstStyle/>
          <a:p>
            <a:r>
              <a:rPr lang="en-US" dirty="0"/>
              <a:t>Prompt for either a custom path or the default path (C:\</a:t>
            </a:r>
            <a:r>
              <a:rPr lang="en-US" dirty="0" err="1"/>
              <a:t>ADAudit</a:t>
            </a:r>
            <a:r>
              <a:rPr lang="en-US" dirty="0"/>
              <a:t>).</a:t>
            </a:r>
          </a:p>
          <a:p>
            <a:pPr lvl="1"/>
            <a:r>
              <a:rPr lang="en-US" dirty="0"/>
              <a:t>I suggest just creating the right folder in the C Drive and clicking Enter.</a:t>
            </a:r>
          </a:p>
          <a:p>
            <a:pPr marL="457200" lvl="1" indent="0">
              <a:buNone/>
            </a:pPr>
            <a:endParaRPr lang="en-US" dirty="0"/>
          </a:p>
        </p:txBody>
      </p:sp>
      <p:sp>
        <p:nvSpPr>
          <p:cNvPr id="4" name="Footer Placeholder 3">
            <a:extLst>
              <a:ext uri="{FF2B5EF4-FFF2-40B4-BE49-F238E27FC236}">
                <a16:creationId xmlns:a16="http://schemas.microsoft.com/office/drawing/2014/main" id="{D9DCCEFC-4F5D-D77C-C53E-56C93DEF1ADA}"/>
              </a:ext>
            </a:extLst>
          </p:cNvPr>
          <p:cNvSpPr>
            <a:spLocks noGrp="1"/>
          </p:cNvSpPr>
          <p:nvPr>
            <p:ph type="ftr" sz="quarter" idx="11"/>
          </p:nvPr>
        </p:nvSpPr>
        <p:spPr/>
        <p:txBody>
          <a:bodyPr/>
          <a:lstStyle/>
          <a:p>
            <a:r>
              <a:rPr lang="en-US"/>
              <a:t>(515) 229-5674 kkothari@sgcsecure.com</a:t>
            </a:r>
            <a:endParaRPr lang="en-US" dirty="0"/>
          </a:p>
        </p:txBody>
      </p:sp>
      <p:pic>
        <p:nvPicPr>
          <p:cNvPr id="6" name="Picture 5">
            <a:extLst>
              <a:ext uri="{FF2B5EF4-FFF2-40B4-BE49-F238E27FC236}">
                <a16:creationId xmlns:a16="http://schemas.microsoft.com/office/drawing/2014/main" id="{2DF9AFBB-E081-3C90-67E0-04E48D8A0512}"/>
              </a:ext>
            </a:extLst>
          </p:cNvPr>
          <p:cNvPicPr>
            <a:picLocks noChangeAspect="1"/>
          </p:cNvPicPr>
          <p:nvPr/>
        </p:nvPicPr>
        <p:blipFill>
          <a:blip r:embed="rId2"/>
          <a:stretch>
            <a:fillRect/>
          </a:stretch>
        </p:blipFill>
        <p:spPr>
          <a:xfrm>
            <a:off x="381000" y="3943632"/>
            <a:ext cx="8229600" cy="178905"/>
          </a:xfrm>
          <a:prstGeom prst="rect">
            <a:avLst/>
          </a:prstGeom>
        </p:spPr>
      </p:pic>
    </p:spTree>
    <p:extLst>
      <p:ext uri="{BB962C8B-B14F-4D97-AF65-F5344CB8AC3E}">
        <p14:creationId xmlns:p14="http://schemas.microsoft.com/office/powerpoint/2010/main" val="864243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203B9-F781-678B-F728-167BB59F1435}"/>
              </a:ext>
            </a:extLst>
          </p:cNvPr>
          <p:cNvSpPr>
            <a:spLocks noGrp="1"/>
          </p:cNvSpPr>
          <p:nvPr>
            <p:ph type="title"/>
          </p:nvPr>
        </p:nvSpPr>
        <p:spPr/>
        <p:txBody>
          <a:bodyPr/>
          <a:lstStyle/>
          <a:p>
            <a:r>
              <a:rPr lang="en-US" dirty="0"/>
              <a:t>AD Audit Core</a:t>
            </a:r>
          </a:p>
        </p:txBody>
      </p:sp>
      <p:sp>
        <p:nvSpPr>
          <p:cNvPr id="3" name="Content Placeholder 2">
            <a:extLst>
              <a:ext uri="{FF2B5EF4-FFF2-40B4-BE49-F238E27FC236}">
                <a16:creationId xmlns:a16="http://schemas.microsoft.com/office/drawing/2014/main" id="{458C8B09-F9B0-A3A0-A507-FA3A3E0F1738}"/>
              </a:ext>
            </a:extLst>
          </p:cNvPr>
          <p:cNvSpPr>
            <a:spLocks noGrp="1"/>
          </p:cNvSpPr>
          <p:nvPr>
            <p:ph idx="1"/>
          </p:nvPr>
        </p:nvSpPr>
        <p:spPr/>
        <p:txBody>
          <a:bodyPr/>
          <a:lstStyle/>
          <a:p>
            <a:r>
              <a:rPr lang="en-US" dirty="0"/>
              <a:t>Once completed, you’ll see a screen like below</a:t>
            </a:r>
          </a:p>
          <a:p>
            <a:endParaRPr lang="en-US" dirty="0"/>
          </a:p>
        </p:txBody>
      </p:sp>
      <p:sp>
        <p:nvSpPr>
          <p:cNvPr id="4" name="Footer Placeholder 3">
            <a:extLst>
              <a:ext uri="{FF2B5EF4-FFF2-40B4-BE49-F238E27FC236}">
                <a16:creationId xmlns:a16="http://schemas.microsoft.com/office/drawing/2014/main" id="{9D27F259-CFCF-DE84-4F9B-294897A8DB1F}"/>
              </a:ext>
            </a:extLst>
          </p:cNvPr>
          <p:cNvSpPr>
            <a:spLocks noGrp="1"/>
          </p:cNvSpPr>
          <p:nvPr>
            <p:ph type="ftr" sz="quarter" idx="11"/>
          </p:nvPr>
        </p:nvSpPr>
        <p:spPr/>
        <p:txBody>
          <a:bodyPr/>
          <a:lstStyle/>
          <a:p>
            <a:r>
              <a:rPr lang="en-US"/>
              <a:t>(515) 229-5674 kkothari@sgcsecure.com</a:t>
            </a:r>
            <a:endParaRPr lang="en-US" dirty="0"/>
          </a:p>
        </p:txBody>
      </p:sp>
      <p:pic>
        <p:nvPicPr>
          <p:cNvPr id="6" name="Picture 5">
            <a:extLst>
              <a:ext uri="{FF2B5EF4-FFF2-40B4-BE49-F238E27FC236}">
                <a16:creationId xmlns:a16="http://schemas.microsoft.com/office/drawing/2014/main" id="{D29B18FA-4438-2D69-92CA-20696A8268DB}"/>
              </a:ext>
            </a:extLst>
          </p:cNvPr>
          <p:cNvPicPr>
            <a:picLocks noChangeAspect="1"/>
          </p:cNvPicPr>
          <p:nvPr/>
        </p:nvPicPr>
        <p:blipFill>
          <a:blip r:embed="rId2"/>
          <a:stretch>
            <a:fillRect/>
          </a:stretch>
        </p:blipFill>
        <p:spPr>
          <a:xfrm>
            <a:off x="1804987" y="3148012"/>
            <a:ext cx="5534025" cy="561975"/>
          </a:xfrm>
          <a:prstGeom prst="rect">
            <a:avLst/>
          </a:prstGeom>
        </p:spPr>
      </p:pic>
    </p:spTree>
    <p:extLst>
      <p:ext uri="{BB962C8B-B14F-4D97-AF65-F5344CB8AC3E}">
        <p14:creationId xmlns:p14="http://schemas.microsoft.com/office/powerpoint/2010/main" val="838141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A2B93-307D-A6FB-EC39-F1310F512C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6332C7-D8D0-5549-B021-CD7CE0F7670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E5D0264D-4680-4E44-C194-662B95ADC4C4}"/>
              </a:ext>
            </a:extLst>
          </p:cNvPr>
          <p:cNvSpPr>
            <a:spLocks noGrp="1"/>
          </p:cNvSpPr>
          <p:nvPr>
            <p:ph type="ftr" sz="quarter" idx="11"/>
          </p:nvPr>
        </p:nvSpPr>
        <p:spPr/>
        <p:txBody>
          <a:bodyPr/>
          <a:lstStyle/>
          <a:p>
            <a:r>
              <a:rPr lang="en-US"/>
              <a:t>(515) 229-5674 kkothari@sgcsecure.com</a:t>
            </a:r>
            <a:endParaRPr lang="en-US" dirty="0"/>
          </a:p>
        </p:txBody>
      </p:sp>
      <p:pic>
        <p:nvPicPr>
          <p:cNvPr id="6" name="Picture 5">
            <a:extLst>
              <a:ext uri="{FF2B5EF4-FFF2-40B4-BE49-F238E27FC236}">
                <a16:creationId xmlns:a16="http://schemas.microsoft.com/office/drawing/2014/main" id="{BA69EC98-30C2-8C58-BE0D-5E1BF5C6E88F}"/>
              </a:ext>
            </a:extLst>
          </p:cNvPr>
          <p:cNvPicPr>
            <a:picLocks noChangeAspect="1"/>
          </p:cNvPicPr>
          <p:nvPr/>
        </p:nvPicPr>
        <p:blipFill>
          <a:blip r:embed="rId2"/>
          <a:stretch>
            <a:fillRect/>
          </a:stretch>
        </p:blipFill>
        <p:spPr>
          <a:xfrm>
            <a:off x="1671637" y="1223962"/>
            <a:ext cx="5800725" cy="4410075"/>
          </a:xfrm>
          <a:prstGeom prst="rect">
            <a:avLst/>
          </a:prstGeom>
        </p:spPr>
      </p:pic>
    </p:spTree>
    <p:extLst>
      <p:ext uri="{BB962C8B-B14F-4D97-AF65-F5344CB8AC3E}">
        <p14:creationId xmlns:p14="http://schemas.microsoft.com/office/powerpoint/2010/main" val="2918007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882A-61A9-78E3-B021-7318ABFB1F09}"/>
              </a:ext>
            </a:extLst>
          </p:cNvPr>
          <p:cNvSpPr>
            <a:spLocks noGrp="1"/>
          </p:cNvSpPr>
          <p:nvPr>
            <p:ph type="title"/>
          </p:nvPr>
        </p:nvSpPr>
        <p:spPr/>
        <p:txBody>
          <a:bodyPr/>
          <a:lstStyle/>
          <a:p>
            <a:r>
              <a:rPr lang="en-US" dirty="0"/>
              <a:t>AD Audit Groups and Members</a:t>
            </a:r>
          </a:p>
        </p:txBody>
      </p:sp>
      <p:sp>
        <p:nvSpPr>
          <p:cNvPr id="3" name="Content Placeholder 2">
            <a:extLst>
              <a:ext uri="{FF2B5EF4-FFF2-40B4-BE49-F238E27FC236}">
                <a16:creationId xmlns:a16="http://schemas.microsoft.com/office/drawing/2014/main" id="{75C328F1-F94A-D77F-DEFF-A2AB7B0806B7}"/>
              </a:ext>
            </a:extLst>
          </p:cNvPr>
          <p:cNvSpPr>
            <a:spLocks noGrp="1"/>
          </p:cNvSpPr>
          <p:nvPr>
            <p:ph idx="1"/>
          </p:nvPr>
        </p:nvSpPr>
        <p:spPr/>
        <p:txBody>
          <a:bodyPr>
            <a:normAutofit/>
          </a:bodyPr>
          <a:lstStyle/>
          <a:p>
            <a:r>
              <a:rPr lang="en-US" dirty="0"/>
              <a:t>Now do the same thing with the other code in “ADAuditMemberGroupsFinalNoBlankGroups_v8.txt”</a:t>
            </a:r>
          </a:p>
          <a:p>
            <a:pPr lvl="1"/>
            <a:r>
              <a:rPr lang="en-US" dirty="0"/>
              <a:t>Open the text document, select all, copy, go to PowerShell, paste, click Enter</a:t>
            </a:r>
          </a:p>
          <a:p>
            <a:pPr lvl="1"/>
            <a:r>
              <a:rPr lang="en-US" dirty="0"/>
              <a:t>This second one there aren’t any prompts, it just runs.</a:t>
            </a:r>
          </a:p>
        </p:txBody>
      </p:sp>
      <p:sp>
        <p:nvSpPr>
          <p:cNvPr id="4" name="Footer Placeholder 3">
            <a:extLst>
              <a:ext uri="{FF2B5EF4-FFF2-40B4-BE49-F238E27FC236}">
                <a16:creationId xmlns:a16="http://schemas.microsoft.com/office/drawing/2014/main" id="{A3B5B744-A1B4-3215-D979-19617DBFA784}"/>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2135848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D0EAC-16E3-08B5-D5BD-2ACD2D99F351}"/>
              </a:ext>
            </a:extLst>
          </p:cNvPr>
          <p:cNvSpPr>
            <a:spLocks noGrp="1"/>
          </p:cNvSpPr>
          <p:nvPr>
            <p:ph type="title"/>
          </p:nvPr>
        </p:nvSpPr>
        <p:spPr/>
        <p:txBody>
          <a:bodyPr/>
          <a:lstStyle/>
          <a:p>
            <a:r>
              <a:rPr lang="en-US" dirty="0"/>
              <a:t>AD Audit Groups and Members</a:t>
            </a:r>
          </a:p>
        </p:txBody>
      </p:sp>
      <p:sp>
        <p:nvSpPr>
          <p:cNvPr id="3" name="Content Placeholder 2">
            <a:extLst>
              <a:ext uri="{FF2B5EF4-FFF2-40B4-BE49-F238E27FC236}">
                <a16:creationId xmlns:a16="http://schemas.microsoft.com/office/drawing/2014/main" id="{BD48815A-7805-8D87-E8EC-DD3908872C9F}"/>
              </a:ext>
            </a:extLst>
          </p:cNvPr>
          <p:cNvSpPr>
            <a:spLocks noGrp="1"/>
          </p:cNvSpPr>
          <p:nvPr>
            <p:ph idx="1"/>
          </p:nvPr>
        </p:nvSpPr>
        <p:spPr/>
        <p:txBody>
          <a:bodyPr>
            <a:normAutofit lnSpcReduction="10000"/>
          </a:bodyPr>
          <a:lstStyle/>
          <a:p>
            <a:r>
              <a:rPr lang="en-US" dirty="0"/>
              <a:t>Note: The script will error out on any groups that are set up as Foreign Security Principals (FSPs).</a:t>
            </a:r>
          </a:p>
          <a:p>
            <a:pPr lvl="1"/>
            <a:r>
              <a:rPr lang="en-US" dirty="0"/>
              <a:t>When a group from a trusted, external domain or forest is added to a group in the local domain, an FSP object is created in the local domain to represent the external group. This allows the local domain to recognize and work with the group from the external domain.</a:t>
            </a:r>
          </a:p>
          <a:p>
            <a:r>
              <a:rPr lang="en-US" dirty="0"/>
              <a:t>Errors for FSPs will occur; these will be ignored; others will continue.</a:t>
            </a:r>
          </a:p>
          <a:p>
            <a:r>
              <a:rPr lang="en-US" dirty="0"/>
              <a:t>IIS_IUSRS Group is ignored by this script.</a:t>
            </a:r>
          </a:p>
        </p:txBody>
      </p:sp>
      <p:sp>
        <p:nvSpPr>
          <p:cNvPr id="4" name="Footer Placeholder 3">
            <a:extLst>
              <a:ext uri="{FF2B5EF4-FFF2-40B4-BE49-F238E27FC236}">
                <a16:creationId xmlns:a16="http://schemas.microsoft.com/office/drawing/2014/main" id="{81096C65-E517-1504-05E4-39EE49D50EDA}"/>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4190975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D5F84-9757-0F18-3A0E-CDBC3DD924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929B16-B94C-DE59-4EBC-F87384CEC6A3}"/>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12BED9A7-2C2A-86A5-526F-6B3C6CA797D5}"/>
              </a:ext>
            </a:extLst>
          </p:cNvPr>
          <p:cNvSpPr>
            <a:spLocks noGrp="1"/>
          </p:cNvSpPr>
          <p:nvPr>
            <p:ph type="ftr" sz="quarter" idx="11"/>
          </p:nvPr>
        </p:nvSpPr>
        <p:spPr/>
        <p:txBody>
          <a:bodyPr/>
          <a:lstStyle/>
          <a:p>
            <a:r>
              <a:rPr lang="en-US"/>
              <a:t>(515) 229-5674 kkothari@sgcsecure.com</a:t>
            </a:r>
            <a:endParaRPr lang="en-US" dirty="0"/>
          </a:p>
        </p:txBody>
      </p:sp>
      <p:pic>
        <p:nvPicPr>
          <p:cNvPr id="8" name="Picture 7">
            <a:extLst>
              <a:ext uri="{FF2B5EF4-FFF2-40B4-BE49-F238E27FC236}">
                <a16:creationId xmlns:a16="http://schemas.microsoft.com/office/drawing/2014/main" id="{A622357B-F45B-416E-B312-BC2F2E103AF5}"/>
              </a:ext>
            </a:extLst>
          </p:cNvPr>
          <p:cNvPicPr>
            <a:picLocks noChangeAspect="1"/>
          </p:cNvPicPr>
          <p:nvPr/>
        </p:nvPicPr>
        <p:blipFill>
          <a:blip r:embed="rId2"/>
          <a:stretch>
            <a:fillRect/>
          </a:stretch>
        </p:blipFill>
        <p:spPr>
          <a:xfrm>
            <a:off x="1614487" y="952500"/>
            <a:ext cx="5915025" cy="4953000"/>
          </a:xfrm>
          <a:prstGeom prst="rect">
            <a:avLst/>
          </a:prstGeom>
        </p:spPr>
      </p:pic>
    </p:spTree>
    <p:extLst>
      <p:ext uri="{BB962C8B-B14F-4D97-AF65-F5344CB8AC3E}">
        <p14:creationId xmlns:p14="http://schemas.microsoft.com/office/powerpoint/2010/main" val="1762242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882A-61A9-78E3-B021-7318ABFB1F09}"/>
              </a:ext>
            </a:extLst>
          </p:cNvPr>
          <p:cNvSpPr>
            <a:spLocks noGrp="1"/>
          </p:cNvSpPr>
          <p:nvPr>
            <p:ph type="title"/>
          </p:nvPr>
        </p:nvSpPr>
        <p:spPr/>
        <p:txBody>
          <a:bodyPr/>
          <a:lstStyle/>
          <a:p>
            <a:r>
              <a:rPr lang="en-US" dirty="0"/>
              <a:t>AD Audit Blank Groups</a:t>
            </a:r>
          </a:p>
        </p:txBody>
      </p:sp>
      <p:sp>
        <p:nvSpPr>
          <p:cNvPr id="3" name="Content Placeholder 2">
            <a:extLst>
              <a:ext uri="{FF2B5EF4-FFF2-40B4-BE49-F238E27FC236}">
                <a16:creationId xmlns:a16="http://schemas.microsoft.com/office/drawing/2014/main" id="{75C328F1-F94A-D77F-DEFF-A2AB7B0806B7}"/>
              </a:ext>
            </a:extLst>
          </p:cNvPr>
          <p:cNvSpPr>
            <a:spLocks noGrp="1"/>
          </p:cNvSpPr>
          <p:nvPr>
            <p:ph idx="1"/>
          </p:nvPr>
        </p:nvSpPr>
        <p:spPr/>
        <p:txBody>
          <a:bodyPr>
            <a:normAutofit/>
          </a:bodyPr>
          <a:lstStyle/>
          <a:p>
            <a:r>
              <a:rPr lang="en-US" dirty="0"/>
              <a:t>Now do the same thing again with the other code in “ADAuditBlankGroupsFinal_v1.txt”</a:t>
            </a:r>
          </a:p>
          <a:p>
            <a:pPr lvl="1"/>
            <a:r>
              <a:rPr lang="en-US" dirty="0"/>
              <a:t>Open the text document, select all, copy, go to PowerShell, paste, click Enter</a:t>
            </a:r>
          </a:p>
          <a:p>
            <a:pPr lvl="1"/>
            <a:r>
              <a:rPr lang="en-US" dirty="0"/>
              <a:t>This third one there aren’t any prompts, it just runs.</a:t>
            </a:r>
          </a:p>
          <a:p>
            <a:pPr lvl="1"/>
            <a:r>
              <a:rPr lang="en-US" dirty="0"/>
              <a:t>Errors for FSPs will also occur here, but those with FSPs will just be ignored.  Those without will continue.</a:t>
            </a:r>
          </a:p>
        </p:txBody>
      </p:sp>
      <p:sp>
        <p:nvSpPr>
          <p:cNvPr id="4" name="Footer Placeholder 3">
            <a:extLst>
              <a:ext uri="{FF2B5EF4-FFF2-40B4-BE49-F238E27FC236}">
                <a16:creationId xmlns:a16="http://schemas.microsoft.com/office/drawing/2014/main" id="{A3B5B744-A1B4-3215-D979-19617DBFA784}"/>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2520942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76AFD-EDA9-BD70-5E09-EF3A3723CBB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81065A2-D51D-BD29-737E-E941A660A41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93F3D8D2-808E-DF6B-9F5F-3DC277E3881C}"/>
              </a:ext>
            </a:extLst>
          </p:cNvPr>
          <p:cNvSpPr>
            <a:spLocks noGrp="1"/>
          </p:cNvSpPr>
          <p:nvPr>
            <p:ph type="ftr" sz="quarter" idx="11"/>
          </p:nvPr>
        </p:nvSpPr>
        <p:spPr/>
        <p:txBody>
          <a:bodyPr/>
          <a:lstStyle/>
          <a:p>
            <a:r>
              <a:rPr lang="en-US"/>
              <a:t>(515) 229-5674 kkothari@sgcsecure.com</a:t>
            </a:r>
            <a:endParaRPr lang="en-US" dirty="0"/>
          </a:p>
        </p:txBody>
      </p:sp>
      <p:pic>
        <p:nvPicPr>
          <p:cNvPr id="6" name="Picture 5">
            <a:extLst>
              <a:ext uri="{FF2B5EF4-FFF2-40B4-BE49-F238E27FC236}">
                <a16:creationId xmlns:a16="http://schemas.microsoft.com/office/drawing/2014/main" id="{254FBACA-3D9E-3A55-B523-DF8A469AD3E6}"/>
              </a:ext>
            </a:extLst>
          </p:cNvPr>
          <p:cNvPicPr>
            <a:picLocks noChangeAspect="1"/>
          </p:cNvPicPr>
          <p:nvPr/>
        </p:nvPicPr>
        <p:blipFill>
          <a:blip r:embed="rId2"/>
          <a:stretch>
            <a:fillRect/>
          </a:stretch>
        </p:blipFill>
        <p:spPr>
          <a:xfrm>
            <a:off x="1341341" y="762000"/>
            <a:ext cx="6453331" cy="4876800"/>
          </a:xfrm>
          <a:prstGeom prst="rect">
            <a:avLst/>
          </a:prstGeom>
        </p:spPr>
      </p:pic>
    </p:spTree>
    <p:extLst>
      <p:ext uri="{BB962C8B-B14F-4D97-AF65-F5344CB8AC3E}">
        <p14:creationId xmlns:p14="http://schemas.microsoft.com/office/powerpoint/2010/main" val="1505452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250AD41-A0EA-4974-AF3F-9CB956969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1E65C0-B82D-4794-AF4E-38C4CFD33E03}"/>
              </a:ext>
            </a:extLst>
          </p:cNvPr>
          <p:cNvSpPr>
            <a:spLocks noGrp="1"/>
          </p:cNvSpPr>
          <p:nvPr>
            <p:ph type="title"/>
          </p:nvPr>
        </p:nvSpPr>
        <p:spPr>
          <a:xfrm>
            <a:off x="597159" y="4551037"/>
            <a:ext cx="7949682" cy="1168638"/>
          </a:xfrm>
        </p:spPr>
        <p:txBody>
          <a:bodyPr vert="horz" lIns="91440" tIns="45720" rIns="91440" bIns="45720" rtlCol="0" anchor="b">
            <a:normAutofit/>
          </a:bodyPr>
          <a:lstStyle/>
          <a:p>
            <a:r>
              <a:rPr lang="en-US" sz="3800"/>
              <a:t>About Secure Guard Consulting</a:t>
            </a:r>
          </a:p>
        </p:txBody>
      </p:sp>
      <p:sp>
        <p:nvSpPr>
          <p:cNvPr id="19" name="Rectangle 18">
            <a:extLst>
              <a:ext uri="{FF2B5EF4-FFF2-40B4-BE49-F238E27FC236}">
                <a16:creationId xmlns:a16="http://schemas.microsoft.com/office/drawing/2014/main" id="{449F20D7-4DA5-403A-A81A-2808DFB078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7" cy="42126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3F95AA4-645E-41F5-9788-17D4B24B6FA1}"/>
              </a:ext>
            </a:extLst>
          </p:cNvPr>
          <p:cNvPicPr>
            <a:picLocks noChangeAspect="1"/>
          </p:cNvPicPr>
          <p:nvPr/>
        </p:nvPicPr>
        <p:blipFill>
          <a:blip r:embed="rId3"/>
          <a:stretch>
            <a:fillRect/>
          </a:stretch>
        </p:blipFill>
        <p:spPr>
          <a:xfrm>
            <a:off x="373224" y="517321"/>
            <a:ext cx="8397548" cy="3359019"/>
          </a:xfrm>
          <a:prstGeom prst="rect">
            <a:avLst/>
          </a:prstGeom>
          <a:noFill/>
        </p:spPr>
      </p:pic>
      <p:sp>
        <p:nvSpPr>
          <p:cNvPr id="4" name="Footer Placeholder 3">
            <a:extLst>
              <a:ext uri="{FF2B5EF4-FFF2-40B4-BE49-F238E27FC236}">
                <a16:creationId xmlns:a16="http://schemas.microsoft.com/office/drawing/2014/main" id="{E2A261FF-3002-466D-9E0D-B12D926A36F8}"/>
              </a:ext>
            </a:extLst>
          </p:cNvPr>
          <p:cNvSpPr>
            <a:spLocks noGrp="1"/>
          </p:cNvSpPr>
          <p:nvPr>
            <p:ph type="ftr" sz="quarter" idx="11"/>
          </p:nvPr>
        </p:nvSpPr>
        <p:spPr>
          <a:xfrm>
            <a:off x="685345" y="6374682"/>
            <a:ext cx="5004649"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(515) 229-5674 kkothari@sgcsecure.com</a:t>
            </a:r>
          </a:p>
        </p:txBody>
      </p:sp>
    </p:spTree>
    <p:extLst>
      <p:ext uri="{BB962C8B-B14F-4D97-AF65-F5344CB8AC3E}">
        <p14:creationId xmlns:p14="http://schemas.microsoft.com/office/powerpoint/2010/main" val="1220758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4859A-BDF7-656C-3DB7-9A45A000C7D1}"/>
              </a:ext>
            </a:extLst>
          </p:cNvPr>
          <p:cNvSpPr>
            <a:spLocks noGrp="1"/>
          </p:cNvSpPr>
          <p:nvPr>
            <p:ph type="title"/>
          </p:nvPr>
        </p:nvSpPr>
        <p:spPr>
          <a:xfrm>
            <a:off x="685347" y="2343568"/>
            <a:ext cx="7765321" cy="1390232"/>
          </a:xfrm>
        </p:spPr>
        <p:txBody>
          <a:bodyPr/>
          <a:lstStyle/>
          <a:p>
            <a:r>
              <a:rPr lang="en-US" dirty="0"/>
              <a:t>AD Audit Reference</a:t>
            </a:r>
          </a:p>
        </p:txBody>
      </p:sp>
      <p:sp>
        <p:nvSpPr>
          <p:cNvPr id="4" name="Footer Placeholder 3">
            <a:extLst>
              <a:ext uri="{FF2B5EF4-FFF2-40B4-BE49-F238E27FC236}">
                <a16:creationId xmlns:a16="http://schemas.microsoft.com/office/drawing/2014/main" id="{17ADBFF3-A962-AD99-C82C-795E911CE966}"/>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2452064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D1C98-96F3-360C-5C52-31A9D7A5CB32}"/>
              </a:ext>
            </a:extLst>
          </p:cNvPr>
          <p:cNvSpPr>
            <a:spLocks noGrp="1"/>
          </p:cNvSpPr>
          <p:nvPr>
            <p:ph type="title"/>
          </p:nvPr>
        </p:nvSpPr>
        <p:spPr/>
        <p:txBody>
          <a:bodyPr/>
          <a:lstStyle/>
          <a:p>
            <a:r>
              <a:rPr lang="en-US" dirty="0"/>
              <a:t>AD Audit Reference</a:t>
            </a:r>
          </a:p>
        </p:txBody>
      </p:sp>
      <p:sp>
        <p:nvSpPr>
          <p:cNvPr id="3" name="Content Placeholder 2">
            <a:extLst>
              <a:ext uri="{FF2B5EF4-FFF2-40B4-BE49-F238E27FC236}">
                <a16:creationId xmlns:a16="http://schemas.microsoft.com/office/drawing/2014/main" id="{A4C76E24-04CE-AECA-B6E4-CDA2D68FF8A3}"/>
              </a:ext>
            </a:extLst>
          </p:cNvPr>
          <p:cNvSpPr>
            <a:spLocks noGrp="1"/>
          </p:cNvSpPr>
          <p:nvPr>
            <p:ph idx="1"/>
          </p:nvPr>
        </p:nvSpPr>
        <p:spPr/>
        <p:txBody>
          <a:bodyPr/>
          <a:lstStyle/>
          <a:p>
            <a:r>
              <a:rPr lang="en-US" dirty="0"/>
              <a:t>Total Users</a:t>
            </a:r>
          </a:p>
          <a:p>
            <a:r>
              <a:rPr lang="en-US" dirty="0"/>
              <a:t>Enabled Users</a:t>
            </a:r>
          </a:p>
          <a:p>
            <a:r>
              <a:rPr lang="en-US" dirty="0"/>
              <a:t>Disabled Users</a:t>
            </a:r>
          </a:p>
          <a:p>
            <a:r>
              <a:rPr lang="en-US" dirty="0"/>
              <a:t>Dormant accounts: Accounts that haven’t been logged into </a:t>
            </a:r>
          </a:p>
          <a:p>
            <a:pPr lvl="1"/>
            <a:r>
              <a:rPr lang="en-US" dirty="0"/>
              <a:t>Between 45 and 90 days (CIS Controls driven)</a:t>
            </a:r>
          </a:p>
          <a:p>
            <a:pPr lvl="1"/>
            <a:r>
              <a:rPr lang="en-US" dirty="0"/>
              <a:t>Between 90 and 365 days</a:t>
            </a:r>
          </a:p>
          <a:p>
            <a:pPr lvl="1"/>
            <a:r>
              <a:rPr lang="en-US" dirty="0"/>
              <a:t>Greater than 365 days (Focus on this to start with!)</a:t>
            </a:r>
          </a:p>
        </p:txBody>
      </p:sp>
      <p:sp>
        <p:nvSpPr>
          <p:cNvPr id="4" name="Footer Placeholder 3">
            <a:extLst>
              <a:ext uri="{FF2B5EF4-FFF2-40B4-BE49-F238E27FC236}">
                <a16:creationId xmlns:a16="http://schemas.microsoft.com/office/drawing/2014/main" id="{629BB627-053A-11A3-F4E6-A302B29BD914}"/>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3467700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F3C02-CF85-7A91-CE0D-4D5F8D2B4E88}"/>
              </a:ext>
            </a:extLst>
          </p:cNvPr>
          <p:cNvSpPr>
            <a:spLocks noGrp="1"/>
          </p:cNvSpPr>
          <p:nvPr>
            <p:ph type="title"/>
          </p:nvPr>
        </p:nvSpPr>
        <p:spPr/>
        <p:txBody>
          <a:bodyPr/>
          <a:lstStyle/>
          <a:p>
            <a:r>
              <a:rPr lang="en-US" dirty="0"/>
              <a:t>AD Audit Reference</a:t>
            </a:r>
          </a:p>
        </p:txBody>
      </p:sp>
      <p:sp>
        <p:nvSpPr>
          <p:cNvPr id="3" name="Content Placeholder 2">
            <a:extLst>
              <a:ext uri="{FF2B5EF4-FFF2-40B4-BE49-F238E27FC236}">
                <a16:creationId xmlns:a16="http://schemas.microsoft.com/office/drawing/2014/main" id="{0348B593-E059-A5B6-B205-A53ABA5E7B52}"/>
              </a:ext>
            </a:extLst>
          </p:cNvPr>
          <p:cNvSpPr>
            <a:spLocks noGrp="1"/>
          </p:cNvSpPr>
          <p:nvPr>
            <p:ph idx="1"/>
          </p:nvPr>
        </p:nvSpPr>
        <p:spPr/>
        <p:txBody>
          <a:bodyPr/>
          <a:lstStyle/>
          <a:p>
            <a:r>
              <a:rPr lang="en-US" dirty="0"/>
              <a:t>Accounts that have Never Logged On</a:t>
            </a:r>
          </a:p>
          <a:p>
            <a:pPr lvl="1"/>
            <a:r>
              <a:rPr lang="en-US" dirty="0"/>
              <a:t>Why do these accounts exist if they haven’t been used?</a:t>
            </a:r>
          </a:p>
          <a:p>
            <a:r>
              <a:rPr lang="en-US" dirty="0"/>
              <a:t>Privileged Users</a:t>
            </a:r>
          </a:p>
          <a:p>
            <a:r>
              <a:rPr lang="en-US" dirty="0"/>
              <a:t>Computer Accounts (this we just added for informational)</a:t>
            </a:r>
          </a:p>
          <a:p>
            <a:r>
              <a:rPr lang="en-US" dirty="0"/>
              <a:t>Server Accounts (same as Computer Accounts): Often times, servers are designated as Computer Accounts, so this may or may not be populated.</a:t>
            </a:r>
          </a:p>
          <a:p>
            <a:r>
              <a:rPr lang="en-US" dirty="0"/>
              <a:t>DC Accounts</a:t>
            </a:r>
          </a:p>
          <a:p>
            <a:endParaRPr lang="en-US" dirty="0"/>
          </a:p>
        </p:txBody>
      </p:sp>
      <p:sp>
        <p:nvSpPr>
          <p:cNvPr id="4" name="Footer Placeholder 3">
            <a:extLst>
              <a:ext uri="{FF2B5EF4-FFF2-40B4-BE49-F238E27FC236}">
                <a16:creationId xmlns:a16="http://schemas.microsoft.com/office/drawing/2014/main" id="{5687779B-62C4-A3A6-6924-1FC99F8BD54E}"/>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1771013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CF9CD-6703-BA6E-996D-64E902F8D24D}"/>
              </a:ext>
            </a:extLst>
          </p:cNvPr>
          <p:cNvSpPr>
            <a:spLocks noGrp="1"/>
          </p:cNvSpPr>
          <p:nvPr>
            <p:ph type="title"/>
          </p:nvPr>
        </p:nvSpPr>
        <p:spPr/>
        <p:txBody>
          <a:bodyPr/>
          <a:lstStyle/>
          <a:p>
            <a:r>
              <a:rPr lang="en-US" dirty="0"/>
              <a:t>AD Audit Reference</a:t>
            </a:r>
          </a:p>
        </p:txBody>
      </p:sp>
      <p:sp>
        <p:nvSpPr>
          <p:cNvPr id="3" name="Content Placeholder 2">
            <a:extLst>
              <a:ext uri="{FF2B5EF4-FFF2-40B4-BE49-F238E27FC236}">
                <a16:creationId xmlns:a16="http://schemas.microsoft.com/office/drawing/2014/main" id="{8C0F1461-C635-3CF1-9678-FF6925E6F5F3}"/>
              </a:ext>
            </a:extLst>
          </p:cNvPr>
          <p:cNvSpPr>
            <a:spLocks noGrp="1"/>
          </p:cNvSpPr>
          <p:nvPr>
            <p:ph idx="1"/>
          </p:nvPr>
        </p:nvSpPr>
        <p:spPr/>
        <p:txBody>
          <a:bodyPr/>
          <a:lstStyle/>
          <a:p>
            <a:r>
              <a:rPr lang="en-US" dirty="0"/>
              <a:t>Accounts where the Password Never Expires.</a:t>
            </a:r>
          </a:p>
          <a:p>
            <a:pPr lvl="1"/>
            <a:r>
              <a:rPr lang="en-US" dirty="0"/>
              <a:t>Generally, these will be service accounts.</a:t>
            </a:r>
          </a:p>
          <a:p>
            <a:pPr lvl="1"/>
            <a:r>
              <a:rPr lang="en-US" dirty="0"/>
              <a:t>It’s important to know and make sure though.</a:t>
            </a:r>
          </a:p>
          <a:p>
            <a:r>
              <a:rPr lang="en-US" dirty="0"/>
              <a:t>Accounts with Password Not Required.</a:t>
            </a:r>
          </a:p>
          <a:p>
            <a:pPr lvl="1"/>
            <a:r>
              <a:rPr lang="en-US" dirty="0"/>
              <a:t>Although a password may exist, a password should be required.</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D62E4547-5393-7BC3-B284-B1F62D87F86C}"/>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2688540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F5C80-364E-E869-26CF-E9E6B36EEDE6}"/>
              </a:ext>
            </a:extLst>
          </p:cNvPr>
          <p:cNvSpPr>
            <a:spLocks noGrp="1"/>
          </p:cNvSpPr>
          <p:nvPr>
            <p:ph idx="1"/>
          </p:nvPr>
        </p:nvSpPr>
        <p:spPr>
          <a:xfrm>
            <a:off x="685346" y="457200"/>
            <a:ext cx="7765322" cy="5334000"/>
          </a:xfrm>
        </p:spPr>
        <p:txBody>
          <a:bodyPr>
            <a:normAutofit fontScale="62500" lnSpcReduction="20000"/>
          </a:bodyPr>
          <a:lstStyle/>
          <a:p>
            <a:r>
              <a:rPr lang="en-US" dirty="0"/>
              <a:t>Accounts with SID History</a:t>
            </a:r>
          </a:p>
          <a:p>
            <a:r>
              <a:rPr lang="en-US" dirty="0">
                <a:solidFill>
                  <a:srgbClr val="FFFF00"/>
                </a:solidFill>
              </a:rPr>
              <a:t>The Security Identifier (SID) is a unique value that is used to identify an object, such as a user or a group, in the Windows security system. </a:t>
            </a:r>
          </a:p>
          <a:p>
            <a:r>
              <a:rPr lang="en-US" dirty="0"/>
              <a:t>Every object has a unique SID that is issued by Windows when the object is created, and this SID becomes part of the access token for that object. </a:t>
            </a:r>
          </a:p>
          <a:p>
            <a:pPr lvl="1"/>
            <a:r>
              <a:rPr lang="en-US" dirty="0"/>
              <a:t>The access token, in turn, is used by Windows whenever that object (or a process running as that object) attempts to access a secured resource.</a:t>
            </a:r>
          </a:p>
          <a:p>
            <a:r>
              <a:rPr lang="en-US" dirty="0">
                <a:solidFill>
                  <a:srgbClr val="FFFF00"/>
                </a:solidFill>
              </a:rPr>
              <a:t>SID History is an attribute in Active Directory used to store former SIDs used by a user account. It comes into play when migrating accounts from one domain to another.</a:t>
            </a:r>
          </a:p>
          <a:p>
            <a:r>
              <a:rPr lang="en-US" dirty="0">
                <a:solidFill>
                  <a:srgbClr val="FFFF00"/>
                </a:solidFill>
              </a:rPr>
              <a:t>When you move a user account between domains (e.g., during domain consolidation or migration), a new SID is created for the user account in the new domain. To allow for seamless resource access, the old SID is added to the SID History attribute of the user account in the new domain.</a:t>
            </a:r>
          </a:p>
          <a:p>
            <a:r>
              <a:rPr lang="en-US" dirty="0"/>
              <a:t>This is useful because any permissions or rights that were assigned using the old SID will continue to work even after the account has been moved to the new domain. The Windows security subsystem checks both the account's current SID and the SIDs in the SID History attribute when determining the user's access rights.</a:t>
            </a:r>
          </a:p>
          <a:p>
            <a:r>
              <a:rPr lang="en-US" dirty="0">
                <a:solidFill>
                  <a:srgbClr val="FFFF00"/>
                </a:solidFill>
              </a:rPr>
              <a:t>While useful, the SID History attribute can also pose a security risk if not properly managed. Old SIDs can potentially be used to gain unauthorized access, so it's generally recommended to clear the SID History once the domain migration is complete and all resources have been properly re-permissioned using the new SIDs.</a:t>
            </a:r>
          </a:p>
        </p:txBody>
      </p:sp>
      <p:sp>
        <p:nvSpPr>
          <p:cNvPr id="4" name="Footer Placeholder 3">
            <a:extLst>
              <a:ext uri="{FF2B5EF4-FFF2-40B4-BE49-F238E27FC236}">
                <a16:creationId xmlns:a16="http://schemas.microsoft.com/office/drawing/2014/main" id="{F550E873-B69F-DDE6-D6E1-7EA318BD9D81}"/>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4030970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73F20-F723-D3C0-CC2D-127658EBC167}"/>
              </a:ext>
            </a:extLst>
          </p:cNvPr>
          <p:cNvSpPr>
            <a:spLocks noGrp="1"/>
          </p:cNvSpPr>
          <p:nvPr>
            <p:ph type="title"/>
          </p:nvPr>
        </p:nvSpPr>
        <p:spPr/>
        <p:txBody>
          <a:bodyPr/>
          <a:lstStyle/>
          <a:p>
            <a:r>
              <a:rPr lang="en-US" dirty="0"/>
              <a:t>AD Audit Reference</a:t>
            </a:r>
          </a:p>
        </p:txBody>
      </p:sp>
      <p:sp>
        <p:nvSpPr>
          <p:cNvPr id="3" name="Content Placeholder 2">
            <a:extLst>
              <a:ext uri="{FF2B5EF4-FFF2-40B4-BE49-F238E27FC236}">
                <a16:creationId xmlns:a16="http://schemas.microsoft.com/office/drawing/2014/main" id="{84A2D283-2F72-0536-D317-09583CA9C3C4}"/>
              </a:ext>
            </a:extLst>
          </p:cNvPr>
          <p:cNvSpPr>
            <a:spLocks noGrp="1"/>
          </p:cNvSpPr>
          <p:nvPr>
            <p:ph idx="1"/>
          </p:nvPr>
        </p:nvSpPr>
        <p:spPr/>
        <p:txBody>
          <a:bodyPr>
            <a:normAutofit fontScale="92500" lnSpcReduction="10000"/>
          </a:bodyPr>
          <a:lstStyle/>
          <a:p>
            <a:r>
              <a:rPr lang="en-US" dirty="0"/>
              <a:t>Accounts with Reversible Encryption</a:t>
            </a:r>
          </a:p>
          <a:p>
            <a:pPr lvl="1"/>
            <a:r>
              <a:rPr lang="en-US" dirty="0"/>
              <a:t>The option to store passwords using reversible encryption provides support for applications that require the user's password for authentication. Anyone who knows the account password can misuse the account. Microsoft recommends disabling this setting through Group Policy</a:t>
            </a:r>
          </a:p>
          <a:p>
            <a:r>
              <a:rPr lang="en-US" dirty="0"/>
              <a:t>Accounts with DES Encryption</a:t>
            </a:r>
          </a:p>
          <a:p>
            <a:pPr lvl="1"/>
            <a:r>
              <a:rPr lang="en-US" dirty="0"/>
              <a:t>Accounts that can use DES to authenticate to services are at significantly greater risk of having that account's logon sequence decrypted and the account compromised, since DES is considered weaker cryptography. </a:t>
            </a:r>
          </a:p>
        </p:txBody>
      </p:sp>
      <p:sp>
        <p:nvSpPr>
          <p:cNvPr id="4" name="Footer Placeholder 3">
            <a:extLst>
              <a:ext uri="{FF2B5EF4-FFF2-40B4-BE49-F238E27FC236}">
                <a16:creationId xmlns:a16="http://schemas.microsoft.com/office/drawing/2014/main" id="{FCED0167-8CDC-F3D6-5C6E-24F64EB108CB}"/>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359208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1E0C-F2B0-A7BD-3396-42D60BAC89BF}"/>
              </a:ext>
            </a:extLst>
          </p:cNvPr>
          <p:cNvSpPr>
            <a:spLocks noGrp="1"/>
          </p:cNvSpPr>
          <p:nvPr>
            <p:ph type="title"/>
          </p:nvPr>
        </p:nvSpPr>
        <p:spPr/>
        <p:txBody>
          <a:bodyPr/>
          <a:lstStyle/>
          <a:p>
            <a:r>
              <a:rPr lang="en-US" dirty="0"/>
              <a:t>AD Audit Reference</a:t>
            </a:r>
          </a:p>
        </p:txBody>
      </p:sp>
      <p:sp>
        <p:nvSpPr>
          <p:cNvPr id="3" name="Content Placeholder 2">
            <a:extLst>
              <a:ext uri="{FF2B5EF4-FFF2-40B4-BE49-F238E27FC236}">
                <a16:creationId xmlns:a16="http://schemas.microsoft.com/office/drawing/2014/main" id="{2975F265-A478-BC8A-385F-9B9220605B63}"/>
              </a:ext>
            </a:extLst>
          </p:cNvPr>
          <p:cNvSpPr>
            <a:spLocks noGrp="1"/>
          </p:cNvSpPr>
          <p:nvPr>
            <p:ph idx="1"/>
          </p:nvPr>
        </p:nvSpPr>
        <p:spPr/>
        <p:txBody>
          <a:bodyPr/>
          <a:lstStyle/>
          <a:p>
            <a:r>
              <a:rPr lang="en-US" dirty="0"/>
              <a:t>Accounts without Kerberos Pre Auth</a:t>
            </a:r>
          </a:p>
          <a:p>
            <a:pPr lvl="1"/>
            <a:r>
              <a:rPr lang="en-US" dirty="0"/>
              <a:t>Kerberos </a:t>
            </a:r>
            <a:r>
              <a:rPr lang="en-US" dirty="0" err="1"/>
              <a:t>preauthentication</a:t>
            </a:r>
            <a:r>
              <a:rPr lang="en-US" dirty="0"/>
              <a:t> is a process where the client's identity is verified before any Kerberos tickets are issued. </a:t>
            </a:r>
          </a:p>
          <a:p>
            <a:pPr lvl="1"/>
            <a:r>
              <a:rPr lang="en-US" dirty="0"/>
              <a:t>When the "Do not require Kerberos </a:t>
            </a:r>
            <a:r>
              <a:rPr lang="en-US" dirty="0" err="1"/>
              <a:t>preauthentication</a:t>
            </a:r>
            <a:r>
              <a:rPr lang="en-US" dirty="0"/>
              <a:t>" option is enabled for an account, it means this </a:t>
            </a:r>
            <a:r>
              <a:rPr lang="en-US" dirty="0" err="1"/>
              <a:t>preauthentication</a:t>
            </a:r>
            <a:r>
              <a:rPr lang="en-US" dirty="0"/>
              <a:t> step is skipped, and any client can request a Ticket Granting Ticket (TGT) for the user without needing to provide the proof of identity.</a:t>
            </a:r>
          </a:p>
          <a:p>
            <a:pPr lvl="1"/>
            <a:r>
              <a:rPr lang="en-US" dirty="0"/>
              <a:t>users who have the "Do not require Kerberos </a:t>
            </a:r>
            <a:r>
              <a:rPr lang="en-US" dirty="0" err="1"/>
              <a:t>preauthentication</a:t>
            </a:r>
            <a:r>
              <a:rPr lang="en-US" dirty="0"/>
              <a:t>" option set (enabled)</a:t>
            </a:r>
          </a:p>
          <a:p>
            <a:endParaRPr lang="en-US" dirty="0"/>
          </a:p>
        </p:txBody>
      </p:sp>
      <p:sp>
        <p:nvSpPr>
          <p:cNvPr id="4" name="Footer Placeholder 3">
            <a:extLst>
              <a:ext uri="{FF2B5EF4-FFF2-40B4-BE49-F238E27FC236}">
                <a16:creationId xmlns:a16="http://schemas.microsoft.com/office/drawing/2014/main" id="{5958A52D-B143-459C-4AD0-76CC82A27F0F}"/>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411949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4802F-D677-96BC-E709-20E3D0B21CC7}"/>
              </a:ext>
            </a:extLst>
          </p:cNvPr>
          <p:cNvSpPr>
            <a:spLocks noGrp="1"/>
          </p:cNvSpPr>
          <p:nvPr>
            <p:ph type="title"/>
          </p:nvPr>
        </p:nvSpPr>
        <p:spPr/>
        <p:txBody>
          <a:bodyPr/>
          <a:lstStyle/>
          <a:p>
            <a:r>
              <a:rPr lang="en-US" dirty="0"/>
              <a:t>AD Audit Reference</a:t>
            </a:r>
          </a:p>
        </p:txBody>
      </p:sp>
      <p:sp>
        <p:nvSpPr>
          <p:cNvPr id="3" name="Content Placeholder 2">
            <a:extLst>
              <a:ext uri="{FF2B5EF4-FFF2-40B4-BE49-F238E27FC236}">
                <a16:creationId xmlns:a16="http://schemas.microsoft.com/office/drawing/2014/main" id="{ED51771E-98E2-1614-EA8E-E0E874F85416}"/>
              </a:ext>
            </a:extLst>
          </p:cNvPr>
          <p:cNvSpPr>
            <a:spLocks noGrp="1"/>
          </p:cNvSpPr>
          <p:nvPr>
            <p:ph idx="1"/>
          </p:nvPr>
        </p:nvSpPr>
        <p:spPr/>
        <p:txBody>
          <a:bodyPr>
            <a:normAutofit fontScale="92500" lnSpcReduction="10000"/>
          </a:bodyPr>
          <a:lstStyle/>
          <a:p>
            <a:r>
              <a:rPr lang="en-US" dirty="0"/>
              <a:t>Account lockout threshold, password complexity enabled, lockout duration, password expiration, etc.</a:t>
            </a:r>
          </a:p>
          <a:p>
            <a:r>
              <a:rPr lang="en-US" dirty="0"/>
              <a:t>KRBTGT Account</a:t>
            </a:r>
          </a:p>
          <a:p>
            <a:pPr lvl="1"/>
            <a:r>
              <a:rPr lang="en-US" dirty="0"/>
              <a:t>The KRBTGT account is a domain default account that acts as a service account for the KDC service. In most cases, KRBTGT resets might be performed when Active Directory is compromised. Still, Microsoft advises changing the password at regular intervals to keep the environment more secure.</a:t>
            </a:r>
          </a:p>
          <a:p>
            <a:pPr lvl="1"/>
            <a:r>
              <a:rPr lang="en-US" dirty="0"/>
              <a:t>Either Disable or change password every 180 days.</a:t>
            </a:r>
          </a:p>
          <a:p>
            <a:pPr lvl="2"/>
            <a:r>
              <a:rPr lang="en-US" dirty="0"/>
              <a:t>If changing password, needs to be changed twice in quick succession – make sure to consult your MSP for this.</a:t>
            </a:r>
          </a:p>
        </p:txBody>
      </p:sp>
      <p:sp>
        <p:nvSpPr>
          <p:cNvPr id="4" name="Footer Placeholder 3">
            <a:extLst>
              <a:ext uri="{FF2B5EF4-FFF2-40B4-BE49-F238E27FC236}">
                <a16:creationId xmlns:a16="http://schemas.microsoft.com/office/drawing/2014/main" id="{7ED20323-F55F-1A6F-39A4-7728EA52905E}"/>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1820320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4DD5A-CD9E-88FF-2D46-36917FDE148C}"/>
              </a:ext>
            </a:extLst>
          </p:cNvPr>
          <p:cNvSpPr>
            <a:spLocks noGrp="1"/>
          </p:cNvSpPr>
          <p:nvPr>
            <p:ph type="title"/>
          </p:nvPr>
        </p:nvSpPr>
        <p:spPr/>
        <p:txBody>
          <a:bodyPr/>
          <a:lstStyle/>
          <a:p>
            <a:r>
              <a:rPr lang="en-US" dirty="0"/>
              <a:t>AD Audit Reference</a:t>
            </a:r>
          </a:p>
        </p:txBody>
      </p:sp>
      <p:sp>
        <p:nvSpPr>
          <p:cNvPr id="3" name="Content Placeholder 2">
            <a:extLst>
              <a:ext uri="{FF2B5EF4-FFF2-40B4-BE49-F238E27FC236}">
                <a16:creationId xmlns:a16="http://schemas.microsoft.com/office/drawing/2014/main" id="{AB9EE67C-09C8-1007-4393-5E0391DC2047}"/>
              </a:ext>
            </a:extLst>
          </p:cNvPr>
          <p:cNvSpPr>
            <a:spLocks noGrp="1"/>
          </p:cNvSpPr>
          <p:nvPr>
            <p:ph idx="1"/>
          </p:nvPr>
        </p:nvSpPr>
        <p:spPr/>
        <p:txBody>
          <a:bodyPr>
            <a:normAutofit fontScale="85000" lnSpcReduction="10000"/>
          </a:bodyPr>
          <a:lstStyle/>
          <a:p>
            <a:r>
              <a:rPr lang="en-US" dirty="0"/>
              <a:t>Tombstone Policy number of days</a:t>
            </a:r>
          </a:p>
          <a:p>
            <a:pPr lvl="1"/>
            <a:r>
              <a:rPr lang="en-US" dirty="0"/>
              <a:t>The tombstone lifetime in Active Directory refers to the period of time that a deleted object (such as a user or computer account) is retained in the Active Directory database before it is permanently deleted. This period of time is also referred to as the deleted object's "tombstone lifetime."</a:t>
            </a:r>
          </a:p>
          <a:p>
            <a:pPr lvl="1"/>
            <a:r>
              <a:rPr lang="en-US" dirty="0"/>
              <a:t>When an object is deleted from Active Directory, it isn't immediately removed from the database. Instead, most of the object's attributes are cleared out, and the object is marked as a "tombstone" and moved to a special container called the Deleted Objects container. The object will then remain in this state for the duration of the tombstone lifetime.</a:t>
            </a:r>
          </a:p>
          <a:p>
            <a:pPr lvl="1"/>
            <a:r>
              <a:rPr lang="en-US" dirty="0"/>
              <a:t>If blank, defaults are used (60 or 180). Microsoft recommends 180 days. Check to make sure your default is 180 days, or set it to 180 days.</a:t>
            </a:r>
          </a:p>
        </p:txBody>
      </p:sp>
      <p:sp>
        <p:nvSpPr>
          <p:cNvPr id="4" name="Footer Placeholder 3">
            <a:extLst>
              <a:ext uri="{FF2B5EF4-FFF2-40B4-BE49-F238E27FC236}">
                <a16:creationId xmlns:a16="http://schemas.microsoft.com/office/drawing/2014/main" id="{E133CB82-AC9D-9B3D-AE13-EBC3CCBF27D8}"/>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245508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4E53E-FC17-8974-8B69-9E962FE09E62}"/>
              </a:ext>
            </a:extLst>
          </p:cNvPr>
          <p:cNvSpPr>
            <a:spLocks noGrp="1"/>
          </p:cNvSpPr>
          <p:nvPr>
            <p:ph type="title"/>
          </p:nvPr>
        </p:nvSpPr>
        <p:spPr/>
        <p:txBody>
          <a:bodyPr/>
          <a:lstStyle/>
          <a:p>
            <a:r>
              <a:rPr lang="en-US" dirty="0"/>
              <a:t>AD Audit Reference</a:t>
            </a:r>
          </a:p>
        </p:txBody>
      </p:sp>
      <p:sp>
        <p:nvSpPr>
          <p:cNvPr id="3" name="Content Placeholder 2">
            <a:extLst>
              <a:ext uri="{FF2B5EF4-FFF2-40B4-BE49-F238E27FC236}">
                <a16:creationId xmlns:a16="http://schemas.microsoft.com/office/drawing/2014/main" id="{0A009965-9243-C78B-A8E7-AF73F36AB73F}"/>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C5E44A6B-E5FD-A7F6-6477-8B0558DBE10B}"/>
              </a:ext>
            </a:extLst>
          </p:cNvPr>
          <p:cNvSpPr>
            <a:spLocks noGrp="1"/>
          </p:cNvSpPr>
          <p:nvPr>
            <p:ph type="ftr" sz="quarter" idx="11"/>
          </p:nvPr>
        </p:nvSpPr>
        <p:spPr/>
        <p:txBody>
          <a:bodyPr/>
          <a:lstStyle/>
          <a:p>
            <a:r>
              <a:rPr lang="en-US"/>
              <a:t>(515) 229-5674 kkothari@sgcsecure.com</a:t>
            </a:r>
            <a:endParaRPr lang="en-US" dirty="0"/>
          </a:p>
        </p:txBody>
      </p:sp>
      <p:pic>
        <p:nvPicPr>
          <p:cNvPr id="6" name="Picture 5">
            <a:extLst>
              <a:ext uri="{FF2B5EF4-FFF2-40B4-BE49-F238E27FC236}">
                <a16:creationId xmlns:a16="http://schemas.microsoft.com/office/drawing/2014/main" id="{754839E6-20DB-E587-EBE9-6B0FBE782FDD}"/>
              </a:ext>
            </a:extLst>
          </p:cNvPr>
          <p:cNvPicPr>
            <a:picLocks noChangeAspect="1"/>
          </p:cNvPicPr>
          <p:nvPr/>
        </p:nvPicPr>
        <p:blipFill>
          <a:blip r:embed="rId2"/>
          <a:stretch>
            <a:fillRect/>
          </a:stretch>
        </p:blipFill>
        <p:spPr>
          <a:xfrm>
            <a:off x="1828800" y="2096064"/>
            <a:ext cx="5693355" cy="3481953"/>
          </a:xfrm>
          <a:prstGeom prst="rect">
            <a:avLst/>
          </a:prstGeom>
        </p:spPr>
      </p:pic>
    </p:spTree>
    <p:extLst>
      <p:ext uri="{BB962C8B-B14F-4D97-AF65-F5344CB8AC3E}">
        <p14:creationId xmlns:p14="http://schemas.microsoft.com/office/powerpoint/2010/main" val="881544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065C1-CDE6-4ADE-AE62-B82A029446A6}"/>
              </a:ext>
            </a:extLst>
          </p:cNvPr>
          <p:cNvSpPr>
            <a:spLocks noGrp="1"/>
          </p:cNvSpPr>
          <p:nvPr>
            <p:ph type="title"/>
          </p:nvPr>
        </p:nvSpPr>
        <p:spPr/>
        <p:txBody>
          <a:bodyPr/>
          <a:lstStyle/>
          <a:p>
            <a:r>
              <a:rPr lang="en-US" dirty="0"/>
              <a:t>SGC Webinars</a:t>
            </a:r>
          </a:p>
        </p:txBody>
      </p:sp>
      <p:sp>
        <p:nvSpPr>
          <p:cNvPr id="3" name="Content Placeholder 2">
            <a:extLst>
              <a:ext uri="{FF2B5EF4-FFF2-40B4-BE49-F238E27FC236}">
                <a16:creationId xmlns:a16="http://schemas.microsoft.com/office/drawing/2014/main" id="{FD3E1E62-2465-475B-B080-F5A270038E79}"/>
              </a:ext>
            </a:extLst>
          </p:cNvPr>
          <p:cNvSpPr>
            <a:spLocks noGrp="1"/>
          </p:cNvSpPr>
          <p:nvPr>
            <p:ph idx="1"/>
          </p:nvPr>
        </p:nvSpPr>
        <p:spPr/>
        <p:txBody>
          <a:bodyPr/>
          <a:lstStyle/>
          <a:p>
            <a:r>
              <a:rPr lang="en-US" dirty="0"/>
              <a:t>If interested – go out to our website, secureguardconsulting.com to look and see upcoming webinars.</a:t>
            </a:r>
          </a:p>
          <a:p>
            <a:r>
              <a:rPr lang="en-US" dirty="0"/>
              <a:t>These are all slated for an hour, but I will only go as long as needed to get information across.</a:t>
            </a:r>
          </a:p>
          <a:p>
            <a:r>
              <a:rPr lang="en-US" dirty="0"/>
              <a:t>Please let me know if there’s an additional topic any of you would like to see covered, and if interested, continue to check on our website as we post new webinars.</a:t>
            </a:r>
          </a:p>
        </p:txBody>
      </p:sp>
      <p:sp>
        <p:nvSpPr>
          <p:cNvPr id="4" name="Footer Placeholder 3">
            <a:extLst>
              <a:ext uri="{FF2B5EF4-FFF2-40B4-BE49-F238E27FC236}">
                <a16:creationId xmlns:a16="http://schemas.microsoft.com/office/drawing/2014/main" id="{DC3E658B-0144-4D40-8DEB-3193C778D387}"/>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3591021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88BC-53DE-037C-BEA2-7FEF01E4AC3E}"/>
              </a:ext>
            </a:extLst>
          </p:cNvPr>
          <p:cNvSpPr>
            <a:spLocks noGrp="1"/>
          </p:cNvSpPr>
          <p:nvPr>
            <p:ph type="title"/>
          </p:nvPr>
        </p:nvSpPr>
        <p:spPr/>
        <p:txBody>
          <a:bodyPr/>
          <a:lstStyle/>
          <a:p>
            <a:r>
              <a:rPr lang="en-US" dirty="0"/>
              <a:t>AD Group Membership Audit Reference</a:t>
            </a:r>
          </a:p>
        </p:txBody>
      </p:sp>
      <p:sp>
        <p:nvSpPr>
          <p:cNvPr id="3" name="Content Placeholder 2">
            <a:extLst>
              <a:ext uri="{FF2B5EF4-FFF2-40B4-BE49-F238E27FC236}">
                <a16:creationId xmlns:a16="http://schemas.microsoft.com/office/drawing/2014/main" id="{BCC8D518-47C7-74BB-D860-E2EE7DB86F12}"/>
              </a:ext>
            </a:extLst>
          </p:cNvPr>
          <p:cNvSpPr>
            <a:spLocks noGrp="1"/>
          </p:cNvSpPr>
          <p:nvPr>
            <p:ph idx="1"/>
          </p:nvPr>
        </p:nvSpPr>
        <p:spPr/>
        <p:txBody>
          <a:bodyPr/>
          <a:lstStyle/>
          <a:p>
            <a:r>
              <a:rPr lang="en-US" dirty="0"/>
              <a:t>AD Groups and Members – Internal AD Review</a:t>
            </a:r>
          </a:p>
          <a:p>
            <a:pPr lvl="1"/>
            <a:r>
              <a:rPr lang="en-US" dirty="0"/>
              <a:t>Look through and make sure each group’s members should actually be members of each group.</a:t>
            </a:r>
          </a:p>
        </p:txBody>
      </p:sp>
      <p:sp>
        <p:nvSpPr>
          <p:cNvPr id="4" name="Footer Placeholder 3">
            <a:extLst>
              <a:ext uri="{FF2B5EF4-FFF2-40B4-BE49-F238E27FC236}">
                <a16:creationId xmlns:a16="http://schemas.microsoft.com/office/drawing/2014/main" id="{21819350-FF06-6D3A-0233-CC9A1C0F42D1}"/>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70654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88BC-53DE-037C-BEA2-7FEF01E4AC3E}"/>
              </a:ext>
            </a:extLst>
          </p:cNvPr>
          <p:cNvSpPr>
            <a:spLocks noGrp="1"/>
          </p:cNvSpPr>
          <p:nvPr>
            <p:ph type="title"/>
          </p:nvPr>
        </p:nvSpPr>
        <p:spPr/>
        <p:txBody>
          <a:bodyPr/>
          <a:lstStyle/>
          <a:p>
            <a:r>
              <a:rPr lang="en-US" dirty="0"/>
              <a:t>AD Blank Group Audit Reference</a:t>
            </a:r>
          </a:p>
        </p:txBody>
      </p:sp>
      <p:sp>
        <p:nvSpPr>
          <p:cNvPr id="3" name="Content Placeholder 2">
            <a:extLst>
              <a:ext uri="{FF2B5EF4-FFF2-40B4-BE49-F238E27FC236}">
                <a16:creationId xmlns:a16="http://schemas.microsoft.com/office/drawing/2014/main" id="{BCC8D518-47C7-74BB-D860-E2EE7DB86F12}"/>
              </a:ext>
            </a:extLst>
          </p:cNvPr>
          <p:cNvSpPr>
            <a:spLocks noGrp="1"/>
          </p:cNvSpPr>
          <p:nvPr>
            <p:ph idx="1"/>
          </p:nvPr>
        </p:nvSpPr>
        <p:spPr/>
        <p:txBody>
          <a:bodyPr/>
          <a:lstStyle/>
          <a:p>
            <a:r>
              <a:rPr lang="en-US" dirty="0"/>
              <a:t>AD Blank Groups (No Members) – Internal AD Review</a:t>
            </a:r>
          </a:p>
          <a:p>
            <a:pPr lvl="1"/>
            <a:r>
              <a:rPr lang="en-US" dirty="0"/>
              <a:t>Look through and make sure each blank group to see whether it is needed any longer, especially since it doesn’t have any members.</a:t>
            </a:r>
          </a:p>
        </p:txBody>
      </p:sp>
      <p:sp>
        <p:nvSpPr>
          <p:cNvPr id="4" name="Footer Placeholder 3">
            <a:extLst>
              <a:ext uri="{FF2B5EF4-FFF2-40B4-BE49-F238E27FC236}">
                <a16:creationId xmlns:a16="http://schemas.microsoft.com/office/drawing/2014/main" id="{21819350-FF06-6D3A-0233-CC9A1C0F42D1}"/>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3707858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065C1-CDE6-4ADE-AE62-B82A029446A6}"/>
              </a:ext>
            </a:extLst>
          </p:cNvPr>
          <p:cNvSpPr>
            <a:spLocks noGrp="1"/>
          </p:cNvSpPr>
          <p:nvPr>
            <p:ph type="title"/>
          </p:nvPr>
        </p:nvSpPr>
        <p:spPr/>
        <p:txBody>
          <a:bodyPr/>
          <a:lstStyle/>
          <a:p>
            <a:r>
              <a:rPr lang="en-US" dirty="0"/>
              <a:t>Today – AD Audit</a:t>
            </a:r>
          </a:p>
        </p:txBody>
      </p:sp>
      <p:sp>
        <p:nvSpPr>
          <p:cNvPr id="3" name="Content Placeholder 2">
            <a:extLst>
              <a:ext uri="{FF2B5EF4-FFF2-40B4-BE49-F238E27FC236}">
                <a16:creationId xmlns:a16="http://schemas.microsoft.com/office/drawing/2014/main" id="{FD3E1E62-2465-475B-B080-F5A270038E79}"/>
              </a:ext>
            </a:extLst>
          </p:cNvPr>
          <p:cNvSpPr>
            <a:spLocks noGrp="1"/>
          </p:cNvSpPr>
          <p:nvPr>
            <p:ph idx="1"/>
          </p:nvPr>
        </p:nvSpPr>
        <p:spPr/>
        <p:txBody>
          <a:bodyPr/>
          <a:lstStyle/>
          <a:p>
            <a:r>
              <a:rPr lang="en-US" dirty="0"/>
              <a:t>A set of PowerShell scripts to perform some AD Audit functions.</a:t>
            </a:r>
          </a:p>
          <a:p>
            <a:r>
              <a:rPr lang="en-US" dirty="0"/>
              <a:t>Originally, we thought about running these as a separate audit, but realized quickly that this is really something that should be run more often than annually.</a:t>
            </a:r>
          </a:p>
          <a:p>
            <a:r>
              <a:rPr lang="en-US" dirty="0"/>
              <a:t>So, we’re releasing these for free.</a:t>
            </a:r>
          </a:p>
          <a:p>
            <a:r>
              <a:rPr lang="en-US" dirty="0"/>
              <a:t>Thank you to all of the banks that helped us with testing </a:t>
            </a:r>
            <a:r>
              <a:rPr lang="en-US"/>
              <a:t>these scripts.</a:t>
            </a:r>
            <a:endParaRPr lang="en-US" dirty="0"/>
          </a:p>
        </p:txBody>
      </p:sp>
      <p:sp>
        <p:nvSpPr>
          <p:cNvPr id="4" name="Footer Placeholder 3">
            <a:extLst>
              <a:ext uri="{FF2B5EF4-FFF2-40B4-BE49-F238E27FC236}">
                <a16:creationId xmlns:a16="http://schemas.microsoft.com/office/drawing/2014/main" id="{DC3E658B-0144-4D40-8DEB-3193C778D387}"/>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3236298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EF504-39FD-9203-12CF-422048F2BFD8}"/>
              </a:ext>
            </a:extLst>
          </p:cNvPr>
          <p:cNvSpPr>
            <a:spLocks noGrp="1"/>
          </p:cNvSpPr>
          <p:nvPr>
            <p:ph type="title"/>
          </p:nvPr>
        </p:nvSpPr>
        <p:spPr/>
        <p:txBody>
          <a:bodyPr/>
          <a:lstStyle/>
          <a:p>
            <a:r>
              <a:rPr lang="en-US" dirty="0"/>
              <a:t>AD Audit</a:t>
            </a:r>
          </a:p>
        </p:txBody>
      </p:sp>
      <p:sp>
        <p:nvSpPr>
          <p:cNvPr id="3" name="Content Placeholder 2">
            <a:extLst>
              <a:ext uri="{FF2B5EF4-FFF2-40B4-BE49-F238E27FC236}">
                <a16:creationId xmlns:a16="http://schemas.microsoft.com/office/drawing/2014/main" id="{935566DA-F467-AFD8-DE8C-41797D75E3CA}"/>
              </a:ext>
            </a:extLst>
          </p:cNvPr>
          <p:cNvSpPr>
            <a:spLocks noGrp="1"/>
          </p:cNvSpPr>
          <p:nvPr>
            <p:ph idx="1"/>
          </p:nvPr>
        </p:nvSpPr>
        <p:spPr/>
        <p:txBody>
          <a:bodyPr>
            <a:normAutofit fontScale="85000" lnSpcReduction="20000"/>
          </a:bodyPr>
          <a:lstStyle/>
          <a:p>
            <a:r>
              <a:rPr lang="en-US" dirty="0"/>
              <a:t>First time running this can be overwhelming.</a:t>
            </a:r>
          </a:p>
          <a:p>
            <a:pPr lvl="1"/>
            <a:r>
              <a:rPr lang="en-US" dirty="0"/>
              <a:t>Brings in lots of information and accounts most banks don’t know are out there.</a:t>
            </a:r>
          </a:p>
          <a:p>
            <a:r>
              <a:rPr lang="en-US" dirty="0"/>
              <a:t>Common areas</a:t>
            </a:r>
          </a:p>
          <a:p>
            <a:pPr lvl="1"/>
            <a:r>
              <a:rPr lang="en-US" dirty="0"/>
              <a:t>Mailbox accounts</a:t>
            </a:r>
          </a:p>
          <a:p>
            <a:pPr lvl="1"/>
            <a:r>
              <a:rPr lang="en-US" dirty="0"/>
              <a:t>Service accounts</a:t>
            </a:r>
          </a:p>
          <a:p>
            <a:r>
              <a:rPr lang="en-US" dirty="0"/>
              <a:t>For everything identified that sticks around and isn’t disabled, we recommend populating the description field for the account, so every time you run this, the information is just there.</a:t>
            </a:r>
          </a:p>
          <a:p>
            <a:r>
              <a:rPr lang="en-US" dirty="0"/>
              <a:t>We recommend running this quarterly to stay on top of things.</a:t>
            </a:r>
          </a:p>
          <a:p>
            <a:r>
              <a:rPr lang="en-US" dirty="0"/>
              <a:t>NOTE: You will need admin, preferably domain admin capability to </a:t>
            </a:r>
            <a:r>
              <a:rPr lang="en-US"/>
              <a:t>run these.</a:t>
            </a:r>
            <a:endParaRPr lang="en-US" dirty="0"/>
          </a:p>
        </p:txBody>
      </p:sp>
      <p:sp>
        <p:nvSpPr>
          <p:cNvPr id="4" name="Footer Placeholder 3">
            <a:extLst>
              <a:ext uri="{FF2B5EF4-FFF2-40B4-BE49-F238E27FC236}">
                <a16:creationId xmlns:a16="http://schemas.microsoft.com/office/drawing/2014/main" id="{48B66AE8-31C4-ECE2-0BE6-234D7CC32052}"/>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3350152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9A20-C582-1E80-8CDA-304768761597}"/>
              </a:ext>
            </a:extLst>
          </p:cNvPr>
          <p:cNvSpPr>
            <a:spLocks noGrp="1"/>
          </p:cNvSpPr>
          <p:nvPr>
            <p:ph type="title"/>
          </p:nvPr>
        </p:nvSpPr>
        <p:spPr>
          <a:xfrm>
            <a:off x="685347" y="2209800"/>
            <a:ext cx="7765321" cy="1326321"/>
          </a:xfrm>
        </p:spPr>
        <p:txBody>
          <a:bodyPr/>
          <a:lstStyle/>
          <a:p>
            <a:r>
              <a:rPr lang="en-US" dirty="0"/>
              <a:t>AD Audit Instructions</a:t>
            </a:r>
          </a:p>
        </p:txBody>
      </p:sp>
      <p:sp>
        <p:nvSpPr>
          <p:cNvPr id="4" name="Footer Placeholder 3">
            <a:extLst>
              <a:ext uri="{FF2B5EF4-FFF2-40B4-BE49-F238E27FC236}">
                <a16:creationId xmlns:a16="http://schemas.microsoft.com/office/drawing/2014/main" id="{76B304A8-DF97-5DCA-B0B5-9855FCA55885}"/>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3369862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E676-3558-F394-BF31-1FD3335B142E}"/>
              </a:ext>
            </a:extLst>
          </p:cNvPr>
          <p:cNvSpPr>
            <a:spLocks noGrp="1"/>
          </p:cNvSpPr>
          <p:nvPr>
            <p:ph type="title"/>
          </p:nvPr>
        </p:nvSpPr>
        <p:spPr/>
        <p:txBody>
          <a:bodyPr/>
          <a:lstStyle/>
          <a:p>
            <a:r>
              <a:rPr lang="en-US" dirty="0"/>
              <a:t>AD Audit Core</a:t>
            </a:r>
          </a:p>
        </p:txBody>
      </p:sp>
      <p:sp>
        <p:nvSpPr>
          <p:cNvPr id="3" name="Content Placeholder 2">
            <a:extLst>
              <a:ext uri="{FF2B5EF4-FFF2-40B4-BE49-F238E27FC236}">
                <a16:creationId xmlns:a16="http://schemas.microsoft.com/office/drawing/2014/main" id="{51300BDB-7769-453C-22B8-3025D9FB3CBE}"/>
              </a:ext>
            </a:extLst>
          </p:cNvPr>
          <p:cNvSpPr>
            <a:spLocks noGrp="1"/>
          </p:cNvSpPr>
          <p:nvPr>
            <p:ph idx="1"/>
          </p:nvPr>
        </p:nvSpPr>
        <p:spPr/>
        <p:txBody>
          <a:bodyPr/>
          <a:lstStyle/>
          <a:p>
            <a:r>
              <a:rPr lang="en-US" dirty="0"/>
              <a:t>Set up a folder in your C: drive (on the domain controller) called </a:t>
            </a:r>
            <a:r>
              <a:rPr lang="en-US" dirty="0" err="1"/>
              <a:t>ADAudit</a:t>
            </a:r>
            <a:r>
              <a:rPr lang="en-US" dirty="0"/>
              <a:t> (not case sensitive, but why take a chance </a:t>
            </a:r>
            <a:r>
              <a:rPr lang="en-US" dirty="0">
                <a:sym typeface="Wingdings" panose="05000000000000000000" pitchFamily="2" charset="2"/>
              </a:rPr>
              <a:t></a:t>
            </a:r>
            <a:r>
              <a:rPr lang="en-US" dirty="0"/>
              <a:t>)</a:t>
            </a:r>
          </a:p>
          <a:p>
            <a:endParaRPr lang="en-US" dirty="0"/>
          </a:p>
        </p:txBody>
      </p:sp>
      <p:sp>
        <p:nvSpPr>
          <p:cNvPr id="4" name="Footer Placeholder 3">
            <a:extLst>
              <a:ext uri="{FF2B5EF4-FFF2-40B4-BE49-F238E27FC236}">
                <a16:creationId xmlns:a16="http://schemas.microsoft.com/office/drawing/2014/main" id="{052F6241-D9A4-EA9F-F631-A7B804B6F5A8}"/>
              </a:ext>
            </a:extLst>
          </p:cNvPr>
          <p:cNvSpPr>
            <a:spLocks noGrp="1"/>
          </p:cNvSpPr>
          <p:nvPr>
            <p:ph type="ftr" sz="quarter" idx="11"/>
          </p:nvPr>
        </p:nvSpPr>
        <p:spPr/>
        <p:txBody>
          <a:bodyPr/>
          <a:lstStyle/>
          <a:p>
            <a:r>
              <a:rPr lang="en-US"/>
              <a:t>(515) 229-5674 kkothari@sgcsecure.com</a:t>
            </a:r>
            <a:endParaRPr lang="en-US" dirty="0"/>
          </a:p>
        </p:txBody>
      </p:sp>
      <p:pic>
        <p:nvPicPr>
          <p:cNvPr id="8" name="Picture 7">
            <a:extLst>
              <a:ext uri="{FF2B5EF4-FFF2-40B4-BE49-F238E27FC236}">
                <a16:creationId xmlns:a16="http://schemas.microsoft.com/office/drawing/2014/main" id="{18F0BB84-17BD-1DA0-4067-FC1AE8947821}"/>
              </a:ext>
            </a:extLst>
          </p:cNvPr>
          <p:cNvPicPr>
            <a:picLocks noChangeAspect="1"/>
          </p:cNvPicPr>
          <p:nvPr/>
        </p:nvPicPr>
        <p:blipFill>
          <a:blip r:embed="rId2"/>
          <a:stretch>
            <a:fillRect/>
          </a:stretch>
        </p:blipFill>
        <p:spPr>
          <a:xfrm>
            <a:off x="753244" y="2895600"/>
            <a:ext cx="7629525" cy="2457450"/>
          </a:xfrm>
          <a:prstGeom prst="rect">
            <a:avLst/>
          </a:prstGeom>
        </p:spPr>
      </p:pic>
    </p:spTree>
    <p:extLst>
      <p:ext uri="{BB962C8B-B14F-4D97-AF65-F5344CB8AC3E}">
        <p14:creationId xmlns:p14="http://schemas.microsoft.com/office/powerpoint/2010/main" val="181727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4835-8511-3197-BA7E-F5268619F946}"/>
              </a:ext>
            </a:extLst>
          </p:cNvPr>
          <p:cNvSpPr>
            <a:spLocks noGrp="1"/>
          </p:cNvSpPr>
          <p:nvPr>
            <p:ph type="title"/>
          </p:nvPr>
        </p:nvSpPr>
        <p:spPr/>
        <p:txBody>
          <a:bodyPr/>
          <a:lstStyle/>
          <a:p>
            <a:r>
              <a:rPr lang="en-US" dirty="0"/>
              <a:t>AD Audit Core</a:t>
            </a:r>
          </a:p>
        </p:txBody>
      </p:sp>
      <p:sp>
        <p:nvSpPr>
          <p:cNvPr id="3" name="Content Placeholder 2">
            <a:extLst>
              <a:ext uri="{FF2B5EF4-FFF2-40B4-BE49-F238E27FC236}">
                <a16:creationId xmlns:a16="http://schemas.microsoft.com/office/drawing/2014/main" id="{CB67A648-BDB3-8D57-B78C-DB492E1DC90C}"/>
              </a:ext>
            </a:extLst>
          </p:cNvPr>
          <p:cNvSpPr>
            <a:spLocks noGrp="1"/>
          </p:cNvSpPr>
          <p:nvPr>
            <p:ph idx="1"/>
          </p:nvPr>
        </p:nvSpPr>
        <p:spPr/>
        <p:txBody>
          <a:bodyPr/>
          <a:lstStyle/>
          <a:p>
            <a:r>
              <a:rPr lang="en-US" dirty="0"/>
              <a:t>Search for PowerShell and run Windows PowerShell ISE</a:t>
            </a:r>
          </a:p>
          <a:p>
            <a:r>
              <a:rPr lang="en-US" dirty="0"/>
              <a:t>Right Click and Run as admin</a:t>
            </a:r>
          </a:p>
          <a:p>
            <a:endParaRPr lang="en-US" dirty="0"/>
          </a:p>
        </p:txBody>
      </p:sp>
      <p:sp>
        <p:nvSpPr>
          <p:cNvPr id="4" name="Footer Placeholder 3">
            <a:extLst>
              <a:ext uri="{FF2B5EF4-FFF2-40B4-BE49-F238E27FC236}">
                <a16:creationId xmlns:a16="http://schemas.microsoft.com/office/drawing/2014/main" id="{CBCCF60E-1712-5F13-0A5E-5B2112385195}"/>
              </a:ext>
            </a:extLst>
          </p:cNvPr>
          <p:cNvSpPr>
            <a:spLocks noGrp="1"/>
          </p:cNvSpPr>
          <p:nvPr>
            <p:ph type="ftr" sz="quarter" idx="11"/>
          </p:nvPr>
        </p:nvSpPr>
        <p:spPr/>
        <p:txBody>
          <a:bodyPr/>
          <a:lstStyle/>
          <a:p>
            <a:r>
              <a:rPr lang="en-US"/>
              <a:t>(515) 229-5674 kkothari@sgcsecure.com</a:t>
            </a:r>
            <a:endParaRPr lang="en-US" dirty="0"/>
          </a:p>
        </p:txBody>
      </p:sp>
      <p:pic>
        <p:nvPicPr>
          <p:cNvPr id="6" name="Picture 5">
            <a:extLst>
              <a:ext uri="{FF2B5EF4-FFF2-40B4-BE49-F238E27FC236}">
                <a16:creationId xmlns:a16="http://schemas.microsoft.com/office/drawing/2014/main" id="{020D46D3-5B70-7384-6F7B-C143B001F2FF}"/>
              </a:ext>
            </a:extLst>
          </p:cNvPr>
          <p:cNvPicPr>
            <a:picLocks noChangeAspect="1"/>
          </p:cNvPicPr>
          <p:nvPr/>
        </p:nvPicPr>
        <p:blipFill>
          <a:blip r:embed="rId2"/>
          <a:stretch>
            <a:fillRect/>
          </a:stretch>
        </p:blipFill>
        <p:spPr>
          <a:xfrm>
            <a:off x="4648200" y="2560638"/>
            <a:ext cx="2945152" cy="3276600"/>
          </a:xfrm>
          <a:prstGeom prst="rect">
            <a:avLst/>
          </a:prstGeom>
        </p:spPr>
      </p:pic>
    </p:spTree>
    <p:extLst>
      <p:ext uri="{BB962C8B-B14F-4D97-AF65-F5344CB8AC3E}">
        <p14:creationId xmlns:p14="http://schemas.microsoft.com/office/powerpoint/2010/main" val="2534334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8CD4-B4C1-0EAB-7ABE-0B6EEE44CCC7}"/>
              </a:ext>
            </a:extLst>
          </p:cNvPr>
          <p:cNvSpPr>
            <a:spLocks noGrp="1"/>
          </p:cNvSpPr>
          <p:nvPr>
            <p:ph type="title"/>
          </p:nvPr>
        </p:nvSpPr>
        <p:spPr/>
        <p:txBody>
          <a:bodyPr/>
          <a:lstStyle/>
          <a:p>
            <a:r>
              <a:rPr lang="en-US" dirty="0"/>
              <a:t>AD Audit Core</a:t>
            </a:r>
          </a:p>
        </p:txBody>
      </p:sp>
      <p:sp>
        <p:nvSpPr>
          <p:cNvPr id="3" name="Content Placeholder 2">
            <a:extLst>
              <a:ext uri="{FF2B5EF4-FFF2-40B4-BE49-F238E27FC236}">
                <a16:creationId xmlns:a16="http://schemas.microsoft.com/office/drawing/2014/main" id="{96C06B29-2581-0C39-4D66-A70B88445B54}"/>
              </a:ext>
            </a:extLst>
          </p:cNvPr>
          <p:cNvSpPr>
            <a:spLocks noGrp="1"/>
          </p:cNvSpPr>
          <p:nvPr>
            <p:ph idx="1"/>
          </p:nvPr>
        </p:nvSpPr>
        <p:spPr/>
        <p:txBody>
          <a:bodyPr/>
          <a:lstStyle/>
          <a:p>
            <a:r>
              <a:rPr lang="en-US" dirty="0"/>
              <a:t>Move the three text files with the PowerShell code to your Domain Controller, or in a folder you can access from the Domain Controller.</a:t>
            </a:r>
          </a:p>
          <a:p>
            <a:pPr lvl="1"/>
            <a:r>
              <a:rPr lang="en-US" dirty="0"/>
              <a:t>ADAuditCore_v10.txt</a:t>
            </a:r>
          </a:p>
          <a:p>
            <a:pPr lvl="1"/>
            <a:r>
              <a:rPr lang="en-US" dirty="0"/>
              <a:t>ADAuditMemberGroupsFinalNoBlankGroups_v8.txt</a:t>
            </a:r>
          </a:p>
          <a:p>
            <a:pPr lvl="1"/>
            <a:r>
              <a:rPr lang="en-US" dirty="0"/>
              <a:t>ADAuditBlankGroupsFinal_v1.txt</a:t>
            </a:r>
          </a:p>
        </p:txBody>
      </p:sp>
      <p:sp>
        <p:nvSpPr>
          <p:cNvPr id="4" name="Footer Placeholder 3">
            <a:extLst>
              <a:ext uri="{FF2B5EF4-FFF2-40B4-BE49-F238E27FC236}">
                <a16:creationId xmlns:a16="http://schemas.microsoft.com/office/drawing/2014/main" id="{349FEBFC-9E30-BA76-0E34-532AFBBDD682}"/>
              </a:ext>
            </a:extLst>
          </p:cNvPr>
          <p:cNvSpPr>
            <a:spLocks noGrp="1"/>
          </p:cNvSpPr>
          <p:nvPr>
            <p:ph type="ftr" sz="quarter" idx="11"/>
          </p:nvPr>
        </p:nvSpPr>
        <p:spPr/>
        <p:txBody>
          <a:bodyPr/>
          <a:lstStyle/>
          <a:p>
            <a:r>
              <a:rPr lang="en-US"/>
              <a:t>(515) 229-5674 kkothari@sgcsecure.com</a:t>
            </a:r>
            <a:endParaRPr lang="en-US" dirty="0"/>
          </a:p>
        </p:txBody>
      </p:sp>
    </p:spTree>
    <p:extLst>
      <p:ext uri="{BB962C8B-B14F-4D97-AF65-F5344CB8AC3E}">
        <p14:creationId xmlns:p14="http://schemas.microsoft.com/office/powerpoint/2010/main" val="19241184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847</TotalTime>
  <Words>1913</Words>
  <Application>Microsoft Office PowerPoint</Application>
  <PresentationFormat>On-screen Show (4:3)</PresentationFormat>
  <Paragraphs>147</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Bookman Old Style</vt:lpstr>
      <vt:lpstr>Calibri</vt:lpstr>
      <vt:lpstr>Rockwell</vt:lpstr>
      <vt:lpstr>Damask</vt:lpstr>
      <vt:lpstr>PowerPoint Presentation</vt:lpstr>
      <vt:lpstr>About Secure Guard Consulting</vt:lpstr>
      <vt:lpstr>SGC Webinars</vt:lpstr>
      <vt:lpstr>Today – AD Audit</vt:lpstr>
      <vt:lpstr>AD Audit</vt:lpstr>
      <vt:lpstr>AD Audit Instructions</vt:lpstr>
      <vt:lpstr>AD Audit Core</vt:lpstr>
      <vt:lpstr>AD Audit Core</vt:lpstr>
      <vt:lpstr>AD Audit Core</vt:lpstr>
      <vt:lpstr>AD Audit Core</vt:lpstr>
      <vt:lpstr>AD Audit Core</vt:lpstr>
      <vt:lpstr>AD Audit Core</vt:lpstr>
      <vt:lpstr>AD Audit Core</vt:lpstr>
      <vt:lpstr>PowerPoint Presentation</vt:lpstr>
      <vt:lpstr>AD Audit Groups and Members</vt:lpstr>
      <vt:lpstr>AD Audit Groups and Members</vt:lpstr>
      <vt:lpstr>PowerPoint Presentation</vt:lpstr>
      <vt:lpstr>AD Audit Blank Groups</vt:lpstr>
      <vt:lpstr>PowerPoint Presentation</vt:lpstr>
      <vt:lpstr>AD Audit Reference</vt:lpstr>
      <vt:lpstr>AD Audit Reference</vt:lpstr>
      <vt:lpstr>AD Audit Reference</vt:lpstr>
      <vt:lpstr>AD Audit Reference</vt:lpstr>
      <vt:lpstr>PowerPoint Presentation</vt:lpstr>
      <vt:lpstr>AD Audit Reference</vt:lpstr>
      <vt:lpstr>AD Audit Reference</vt:lpstr>
      <vt:lpstr>AD Audit Reference</vt:lpstr>
      <vt:lpstr>AD Audit Reference</vt:lpstr>
      <vt:lpstr>AD Audit Reference</vt:lpstr>
      <vt:lpstr>AD Group Membership Audit Reference</vt:lpstr>
      <vt:lpstr>AD Blank Group Audit 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Kaushal Kothari</dc:creator>
  <cp:lastModifiedBy>Kaushal Kothari</cp:lastModifiedBy>
  <cp:revision>91</cp:revision>
  <cp:lastPrinted>2023-07-20T15:48:24Z</cp:lastPrinted>
  <dcterms:created xsi:type="dcterms:W3CDTF">2021-01-11T09:12:27Z</dcterms:created>
  <dcterms:modified xsi:type="dcterms:W3CDTF">2023-07-20T17:42:34Z</dcterms:modified>
</cp:coreProperties>
</file>